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955" r:id="rId1"/>
    <p:sldMasterId id="2147484958" r:id="rId2"/>
    <p:sldMasterId id="2147484960" r:id="rId3"/>
    <p:sldMasterId id="2147484966" r:id="rId4"/>
  </p:sldMasterIdLst>
  <p:notesMasterIdLst>
    <p:notesMasterId r:id="rId61"/>
  </p:notesMasterIdLst>
  <p:handoutMasterIdLst>
    <p:handoutMasterId r:id="rId62"/>
  </p:handoutMasterIdLst>
  <p:sldIdLst>
    <p:sldId id="921" r:id="rId5"/>
    <p:sldId id="1191" r:id="rId6"/>
    <p:sldId id="1218" r:id="rId7"/>
    <p:sldId id="1193" r:id="rId8"/>
    <p:sldId id="1220" r:id="rId9"/>
    <p:sldId id="1219" r:id="rId10"/>
    <p:sldId id="1294" r:id="rId11"/>
    <p:sldId id="1265" r:id="rId12"/>
    <p:sldId id="1230" r:id="rId13"/>
    <p:sldId id="1319" r:id="rId14"/>
    <p:sldId id="1322" r:id="rId15"/>
    <p:sldId id="1323" r:id="rId16"/>
    <p:sldId id="1318" r:id="rId17"/>
    <p:sldId id="1235" r:id="rId18"/>
    <p:sldId id="1300" r:id="rId19"/>
    <p:sldId id="1267" r:id="rId20"/>
    <p:sldId id="1301" r:id="rId21"/>
    <p:sldId id="1311" r:id="rId22"/>
    <p:sldId id="1316" r:id="rId23"/>
    <p:sldId id="1297" r:id="rId24"/>
    <p:sldId id="1256" r:id="rId25"/>
    <p:sldId id="1274" r:id="rId26"/>
    <p:sldId id="1299" r:id="rId27"/>
    <p:sldId id="1324" r:id="rId28"/>
    <p:sldId id="1202" r:id="rId29"/>
    <p:sldId id="1312" r:id="rId30"/>
    <p:sldId id="1275" r:id="rId31"/>
    <p:sldId id="1228" r:id="rId32"/>
    <p:sldId id="1227" r:id="rId33"/>
    <p:sldId id="1276" r:id="rId34"/>
    <p:sldId id="1325" r:id="rId35"/>
    <p:sldId id="1313" r:id="rId36"/>
    <p:sldId id="1277" r:id="rId37"/>
    <p:sldId id="1281" r:id="rId38"/>
    <p:sldId id="1284" r:id="rId39"/>
    <p:sldId id="1288" r:id="rId40"/>
    <p:sldId id="1198" r:id="rId41"/>
    <p:sldId id="1303" r:id="rId42"/>
    <p:sldId id="1327" r:id="rId43"/>
    <p:sldId id="1326" r:id="rId44"/>
    <p:sldId id="1329" r:id="rId45"/>
    <p:sldId id="1331" r:id="rId46"/>
    <p:sldId id="1310" r:id="rId47"/>
    <p:sldId id="1304" r:id="rId48"/>
    <p:sldId id="1305" r:id="rId49"/>
    <p:sldId id="1306" r:id="rId50"/>
    <p:sldId id="1307" r:id="rId51"/>
    <p:sldId id="1308" r:id="rId52"/>
    <p:sldId id="1317" r:id="rId53"/>
    <p:sldId id="1255" r:id="rId54"/>
    <p:sldId id="1314" r:id="rId55"/>
    <p:sldId id="1315" r:id="rId56"/>
    <p:sldId id="1257" r:id="rId57"/>
    <p:sldId id="1291" r:id="rId58"/>
    <p:sldId id="1332" r:id="rId59"/>
    <p:sldId id="891" r:id="rId60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5" autoAdjust="0"/>
    <p:restoredTop sz="97500" autoAdjust="0"/>
  </p:normalViewPr>
  <p:slideViewPr>
    <p:cSldViewPr snapToGrid="0">
      <p:cViewPr varScale="1">
        <p:scale>
          <a:sx n="82" d="100"/>
          <a:sy n="82" d="100"/>
        </p:scale>
        <p:origin x="1238" y="62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125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376" y="1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74841D1B-6C34-8328-E170-AD29C5D29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0" y="9013740"/>
            <a:ext cx="6993905" cy="2123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67" tIns="44442" rIns="90467" bIns="44442" anchor="ctr"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BD4C3D48-C9BB-6441-9868-6AEE6E7C5984}" type="slidenum">
              <a:rPr lang="en-US" altLang="vi-VN" sz="900" b="0" smtClean="0">
                <a:latin typeface="Arial Unicode MS" panose="020B0604020202020204" pitchFamily="34" charset="-128"/>
              </a:rPr>
              <a:pPr algn="ctr">
                <a:defRPr/>
              </a:pPr>
              <a:t>‹#›</a:t>
            </a:fld>
            <a:endParaRPr lang="en-US" altLang="vi-VN" sz="900">
              <a:latin typeface="Arial Unicode MS" panose="020B0604020202020204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8C1887-029A-BD5D-2ED9-795DA714F8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62" y="8829786"/>
            <a:ext cx="3038390" cy="4651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  <a:defRPr sz="1200"/>
            </a:lvl1pPr>
          </a:lstStyle>
          <a:p>
            <a:pPr>
              <a:defRPr/>
            </a:pPr>
            <a:fld id="{550B91AB-755B-794B-BDB4-9208BAB031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FBD4500-EC83-5A92-DB1B-B5D33DEBAC3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35000" y="287338"/>
            <a:ext cx="5732463" cy="4298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FD4AFB9-7F36-15DB-180F-399930E9B19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32171" y="4911419"/>
            <a:ext cx="6119667" cy="3423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67" tIns="44442" rIns="90467" bIns="44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Klicken Sie, um die Formate des Vorlagentextes zu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4F492BE5-63DB-7C23-61DF-9A6FB9DD8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0" y="9025704"/>
            <a:ext cx="6993905" cy="243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7" tIns="44442" rIns="90467" bIns="44442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vi-VN" sz="1000" b="0">
                <a:latin typeface="Arial Unicode MS" panose="020B0604020202020204" pitchFamily="34" charset="-128"/>
              </a:rPr>
              <a:t> </a:t>
            </a:r>
            <a:fld id="{7173F08E-4B33-CF4B-B014-28126734B385}" type="slidenum">
              <a:rPr lang="en-US" altLang="vi-VN" sz="1000" b="0" smtClean="0">
                <a:latin typeface="Arial Unicode MS" panose="020B0604020202020204" pitchFamily="34" charset="-128"/>
              </a:rPr>
              <a:pPr algn="ctr">
                <a:defRPr/>
              </a:pPr>
              <a:t>‹#›</a:t>
            </a:fld>
            <a:endParaRPr lang="en-US" altLang="vi-VN" sz="1000">
              <a:latin typeface="Arial Unicode MS" panose="020B060402020202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rtl="0" eaLnBrk="0" fontAlgn="base" hangingPunct="0">
      <a:spcBef>
        <a:spcPct val="0"/>
      </a:spcBef>
      <a:spcAft>
        <a:spcPct val="50000"/>
      </a:spcAft>
      <a:buSzPct val="100000"/>
      <a:buFont typeface="Wingdings" pitchFamily="2" charset="2"/>
      <a:buChar char="l"/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00050" indent="-114300" algn="l" rtl="0" eaLnBrk="0" fontAlgn="base" hangingPunct="0">
      <a:spcBef>
        <a:spcPct val="0"/>
      </a:spcBef>
      <a:spcAft>
        <a:spcPct val="50000"/>
      </a:spcAft>
      <a:buSzPct val="100000"/>
      <a:buFont typeface="Wingdings" pitchFamily="2" charset="2"/>
      <a:buChar char=""/>
      <a:defRPr sz="10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628650" indent="-114300" algn="l" rtl="0" eaLnBrk="0" fontAlgn="base" hangingPunct="0">
      <a:spcBef>
        <a:spcPct val="0"/>
      </a:spcBef>
      <a:spcAft>
        <a:spcPct val="50000"/>
      </a:spcAft>
      <a:buSzPct val="100000"/>
      <a:buChar char="•"/>
      <a:defRPr sz="8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CE6C1F6A-3879-CFFE-6698-C32DF840F1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F7C7EC75-05D4-CF8C-34A8-71FD9E19B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vi-V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4ECA4228-9090-28D0-0370-634E32E976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62" y="8829786"/>
            <a:ext cx="3038390" cy="46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SzPct val="100000"/>
              <a:buFont typeface="Wingdings" pitchFamily="2" charset="2"/>
              <a:buChar char="l"/>
              <a:defRPr sz="1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Aft>
                <a:spcPct val="50000"/>
              </a:spcAft>
              <a:buSzPct val="100000"/>
              <a:buFont typeface="Wingdings" pitchFamily="2" charset="2"/>
              <a:buChar char=""/>
              <a:defRPr sz="10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Aft>
                <a:spcPct val="50000"/>
              </a:spcAft>
              <a:buSzPct val="100000"/>
              <a:buChar char="•"/>
              <a:defRPr sz="8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3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3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SzTx/>
              <a:buFont typeface="Wingdings" pitchFamily="2" charset="2"/>
              <a:buNone/>
            </a:pPr>
            <a:fld id="{19EF5A46-07E5-D746-A18F-BCE222067C68}" type="slidenum">
              <a:rPr lang="en-US" altLang="vi-VN" sz="1600">
                <a:latin typeface="Arial" panose="020B0604020202020204" pitchFamily="34" charset="0"/>
              </a:rPr>
              <a:pPr algn="ctr" eaLnBrk="1" hangingPunct="1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SzTx/>
                <a:buFont typeface="Wingdings" pitchFamily="2" charset="2"/>
                <a:buNone/>
              </a:pPr>
              <a:t>1</a:t>
            </a:fld>
            <a:endParaRPr lang="en-US" altLang="vi-VN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03437"/>
            <a:ext cx="7886700" cy="16567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8650" y="4114785"/>
            <a:ext cx="7886700" cy="5341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27519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A5DCA-5E56-C8E0-0A8A-4B0D3035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2FF01-1893-1C47-9999-3594579F8001}" type="datetimeFigureOut">
              <a:rPr lang="en-US"/>
              <a:pPr>
                <a:defRPr/>
              </a:pPr>
              <a:t>27/12/2023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5CA21-B6E0-7403-1A91-33DD0C9F3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E6161-ED30-56AF-34E4-EC26B81A8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52445-066F-6941-964C-D6F4BFA60E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67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68B9B-49EB-FB27-38A1-315EAD8D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D40F0-D920-864E-891D-186F4740ABC5}" type="datetimeFigureOut">
              <a:rPr lang="en-US"/>
              <a:pPr>
                <a:defRPr/>
              </a:pPr>
              <a:t>27/12/2023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48AF0-D12E-6F3C-7C06-519B6CF86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E8259-BD20-13F5-6159-05AAE20A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70C15-13A8-834A-8158-46F22DD73E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509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60F23F-6AB1-AFC9-9D9B-2A07610D7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9DDA9-89AB-CF45-8FE8-20F77139DE35}" type="datetimeFigureOut">
              <a:rPr lang="en-US"/>
              <a:pPr>
                <a:defRPr/>
              </a:pPr>
              <a:t>27/12/2023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66007B-8C32-FB12-3F94-48EB6A517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2C3E2F-112B-C222-99AD-6D053EC0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3C516-B543-A040-8D60-C15E5AE24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220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713ACD-1DA2-0481-C51A-1091723F1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63653-EA1C-134E-A258-08C12EB0F1C5}" type="datetimeFigureOut">
              <a:rPr lang="en-US"/>
              <a:pPr>
                <a:defRPr/>
              </a:pPr>
              <a:t>27/12/2023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662CECF-4404-5004-2894-D19D7CC8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7728C3-B0B1-D69D-5477-01E299AD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FADE1-2FB7-624D-9986-F746326BA1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411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45C84A4-0029-2C71-35D8-AA2F62280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05212-276D-4646-B604-3E5D1D09CD21}" type="datetimeFigureOut">
              <a:rPr lang="en-US"/>
              <a:pPr>
                <a:defRPr/>
              </a:pPr>
              <a:t>27/12/2023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8C72CE5-F619-A9CB-C215-CC61AB51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0E6216-9CFE-14F4-5143-61A48A8BD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42C3C-3BC1-FA43-B0DF-C8EA64125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183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E0CB9C6-C5E8-10DA-DF9E-112A5FDA6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05E5D-FC2E-9D4A-A745-9882E462323C}" type="datetimeFigureOut">
              <a:rPr lang="en-US"/>
              <a:pPr>
                <a:defRPr/>
              </a:pPr>
              <a:t>27/12/2023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CABE638-4371-7F7F-9982-5D984C39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24B81B9-6B05-6731-B9E3-12A7BD51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45C8A-4C0E-0546-9A15-6A8621EED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01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12AC2D-B466-2673-19E1-CF97D018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F24E-4A4C-A94D-A7E3-FB997038EF96}" type="datetimeFigureOut">
              <a:rPr lang="en-US"/>
              <a:pPr>
                <a:defRPr/>
              </a:pPr>
              <a:t>27/12/2023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26EBCA-BB3A-78AA-967A-D15A1312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0CEFFC-3A5A-99F0-78DD-E8052475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5BA7D-E091-9F4D-9C46-709B882A2E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5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5B8113-FE7B-0687-5577-38FBDB18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DB0F9-6753-4F45-9452-C6806FAF74EB}" type="datetimeFigureOut">
              <a:rPr lang="en-US"/>
              <a:pPr>
                <a:defRPr/>
              </a:pPr>
              <a:t>27/12/2023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4E1786-94B3-2445-A402-A67C5E462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6A2A5E-1613-2867-5ACB-AE115E9EB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E26F-63CC-0E46-B10F-B973C24CA1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699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B477B-2AEB-6C52-F80F-9C66E56B3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AEDA3-6A8F-1E48-8B9F-F2687C43E1C3}" type="datetimeFigureOut">
              <a:rPr lang="en-US"/>
              <a:pPr>
                <a:defRPr/>
              </a:pPr>
              <a:t>27/12/2023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E3C20-8A33-2A89-7CA7-5AC5FB86D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65640-25CD-4F35-1563-F5AE96908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F7ABC-D718-8D4B-BB0C-F9A6B6D49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603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EB80E-EC87-6F92-51A6-9066E30CD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5926B-10E3-B940-BA41-818F2900DC01}" type="datetimeFigureOut">
              <a:rPr lang="en-US"/>
              <a:pPr>
                <a:defRPr/>
              </a:pPr>
              <a:t>27/12/2023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BDB74-9042-4F2A-7557-96124794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DC977-7C51-44D1-3EB1-F88DF6A6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17FF-E9B8-9F4C-B33B-3AD06F5665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32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228259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1"/>
            <a:ext cx="6624319" cy="8631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6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6108CB1C-4316-6EA1-3EF0-D98D2A7D0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44" name="Rectangle 10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6718" y="2116899"/>
            <a:ext cx="7482395" cy="3870542"/>
          </a:xfrm>
          <a:prstGeom prst="rect">
            <a:avLst/>
          </a:prstGeom>
        </p:spPr>
        <p:txBody>
          <a:bodyPr anchor="ctr"/>
          <a:lstStyle>
            <a:lvl1pPr marL="0" indent="114300" algn="ct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495045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497496" y="185528"/>
            <a:ext cx="7553739" cy="629393"/>
          </a:xfrm>
        </p:spPr>
        <p:txBody>
          <a:bodyPr lIns="91440" tIns="45720" rIns="91440" bIns="45720"/>
          <a:lstStyle>
            <a:lvl1pPr algn="ctr">
              <a:defRPr sz="32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37013"/>
      </p:ext>
    </p:extLst>
  </p:cSld>
  <p:clrMapOvr>
    <a:masterClrMapping/>
  </p:clrMapOvr>
  <p:transition spd="med">
    <p:zoom/>
  </p:transition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2" y="39756"/>
            <a:ext cx="8931967" cy="6064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31" y="861391"/>
            <a:ext cx="8719929" cy="532668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800"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itchFamily="2" charset="2"/>
              <a:buChar char="v"/>
              <a:defRPr sz="2400"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Wingdings" pitchFamily="2" charset="2"/>
              <a:buChar char="§"/>
              <a:defRPr sz="22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Arial" pitchFamily="34" charset="0"/>
              <a:buChar char="•"/>
              <a:defRPr sz="240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148E8-B5C6-61F3-BD25-E2EF573F79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vi-VN"/>
              <a:t>(</a:t>
            </a:r>
            <a:fld id="{CA87C7A7-0DA7-D345-951A-108700FFC7E3}" type="slidenum">
              <a:rPr lang="en-US" altLang="vi-VN" smtClean="0"/>
              <a:pPr>
                <a:defRPr/>
              </a:pPr>
              <a:t>‹#›</a:t>
            </a:fld>
            <a:r>
              <a:rPr lang="en-US" altLang="vi-VN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6321461"/>
      </p:ext>
    </p:extLst>
  </p:cSld>
  <p:clrMapOvr>
    <a:masterClrMapping/>
  </p:clrMapOvr>
  <p:transition spd="med">
    <p:zoom/>
  </p:transition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2" y="39756"/>
            <a:ext cx="8777885" cy="606425"/>
          </a:xfr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234B1D3-9D9B-D6DF-E8C9-7794EB88B9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vi-VN"/>
              <a:t>(</a:t>
            </a:r>
            <a:fld id="{EA6ED670-109D-8143-A6FC-015F636BDD28}" type="slidenum">
              <a:rPr lang="en-US" altLang="vi-VN" smtClean="0"/>
              <a:pPr>
                <a:defRPr/>
              </a:pPr>
              <a:t>‹#›</a:t>
            </a:fld>
            <a:r>
              <a:rPr lang="en-US" altLang="vi-VN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1373106"/>
      </p:ext>
    </p:extLst>
  </p:cSld>
  <p:clrMapOvr>
    <a:masterClrMapping/>
  </p:clrMapOvr>
  <p:transition spd="med">
    <p:zoom/>
  </p:transition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191000" cy="52133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191000" cy="52133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9512" y="39756"/>
            <a:ext cx="8931967" cy="6064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3260F9D-7F33-AB19-CD18-D8472B4E6D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vi-VN"/>
              <a:t>(</a:t>
            </a:r>
            <a:fld id="{D27865D6-191B-2040-841C-C0E84F4F58BB}" type="slidenum">
              <a:rPr lang="en-US" altLang="vi-VN" smtClean="0"/>
              <a:pPr>
                <a:defRPr/>
              </a:pPr>
              <a:t>‹#›</a:t>
            </a:fld>
            <a:r>
              <a:rPr lang="en-US" altLang="vi-VN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8310070"/>
      </p:ext>
    </p:extLst>
  </p:cSld>
  <p:clrMapOvr>
    <a:masterClrMapping/>
  </p:clrMapOvr>
  <p:transition spd="med">
    <p:zoom/>
  </p:transition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289096A1-4465-CA93-6F13-14B099EA9F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vi-VN"/>
              <a:t>(</a:t>
            </a:r>
            <a:fld id="{1B7AD32C-6F32-0441-BD57-0D320A6E8DA4}" type="slidenum">
              <a:rPr lang="en-US" altLang="vi-VN" smtClean="0"/>
              <a:pPr>
                <a:defRPr/>
              </a:pPr>
              <a:t>‹#›</a:t>
            </a:fld>
            <a:r>
              <a:rPr lang="en-US" altLang="vi-VN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601652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7D1C1-61AF-8144-57A7-7F6A968E6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1B542-F13E-A845-8A62-26A46FBD17ED}" type="datetimeFigureOut">
              <a:rPr lang="en-US"/>
              <a:pPr>
                <a:defRPr/>
              </a:pPr>
              <a:t>27/12/2023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EB818-8953-D6F8-E43C-0FEC5397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E317E-6AFF-EB3D-0240-1B6368D4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789C9-2272-4E4E-9B69-FBC7B33BA8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52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>
            <a:extLst>
              <a:ext uri="{FF2B5EF4-FFF2-40B4-BE49-F238E27FC236}">
                <a16:creationId xmlns:a16="http://schemas.microsoft.com/office/drawing/2014/main" id="{A1DEEE67-8EC4-BCE3-4911-4F912E796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2447925"/>
            <a:ext cx="9144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TY  CỔ PHẦN TIN HỌC VIỄN THÔNG PETROLIMEX</a:t>
            </a:r>
          </a:p>
        </p:txBody>
      </p:sp>
      <p:pic>
        <p:nvPicPr>
          <p:cNvPr id="1027" name="Picture 21">
            <a:extLst>
              <a:ext uri="{FF2B5EF4-FFF2-40B4-BE49-F238E27FC236}">
                <a16:creationId xmlns:a16="http://schemas.microsoft.com/office/drawing/2014/main" id="{9436826F-9AA0-987C-3BEC-842F18872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0" r:id="rId1"/>
    <p:sldLayoutId id="2147486414" r:id="rId2"/>
  </p:sldLayoutIdLst>
  <p:transition spd="med">
    <p:zoom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>
            <a:extLst>
              <a:ext uri="{FF2B5EF4-FFF2-40B4-BE49-F238E27FC236}">
                <a16:creationId xmlns:a16="http://schemas.microsoft.com/office/drawing/2014/main" id="{CD015789-93DE-A3EF-8013-EFC4F0635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CC44AB4F-8E42-7471-FCDE-E45A0E344C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-9525" y="0"/>
            <a:ext cx="736282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D77421B5-5B61-22B3-F117-08D724D9DA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8500" y="1081088"/>
            <a:ext cx="763270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027300-8BC5-9C13-5C89-1A551DBC3CD3}"/>
              </a:ext>
            </a:extLst>
          </p:cNvPr>
          <p:cNvCxnSpPr/>
          <p:nvPr/>
        </p:nvCxnSpPr>
        <p:spPr>
          <a:xfrm flipH="1">
            <a:off x="-9525" y="839788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54" name="TextBox 4">
            <a:extLst>
              <a:ext uri="{FF2B5EF4-FFF2-40B4-BE49-F238E27FC236}">
                <a16:creationId xmlns:a16="http://schemas.microsoft.com/office/drawing/2014/main" id="{C2562B90-6F55-123F-F594-43FA7EFF6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5838" y="6473825"/>
            <a:ext cx="4540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A6ACB4B5-1A47-DF4E-A9E9-DE83995ACE3F}" type="slidenum">
              <a:rPr lang="en-US" alt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‹#›</a:t>
            </a:fld>
            <a:endParaRPr lang="en-US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10">
            <a:extLst>
              <a:ext uri="{FF2B5EF4-FFF2-40B4-BE49-F238E27FC236}">
                <a16:creationId xmlns:a16="http://schemas.microsoft.com/office/drawing/2014/main" id="{8F01BE40-A009-B6CF-8DAF-157AD08F0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185738"/>
            <a:ext cx="16208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Box 8">
            <a:extLst>
              <a:ext uri="{FF2B5EF4-FFF2-40B4-BE49-F238E27FC236}">
                <a16:creationId xmlns:a16="http://schemas.microsoft.com/office/drawing/2014/main" id="{91A2A509-6679-620D-4D8D-B526C5246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6511925"/>
            <a:ext cx="1120775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3A216A86-2E86-469A-B93A-84A820987E7D}" type="datetime1">
              <a:rPr lang="vi-VN" smtClean="0">
                <a:solidFill>
                  <a:schemeClr val="bg1"/>
                </a:solidFill>
                <a:latin typeface="Times New Roman" pitchFamily="18" charset="0"/>
              </a:rPr>
              <a:pPr>
                <a:defRPr/>
              </a:pPr>
              <a:t>27/12/2023</a:t>
            </a:fld>
            <a:endParaRPr lang="en-US">
              <a:solidFill>
                <a:schemeClr val="bg1"/>
              </a:solidFill>
              <a:latin typeface="Calibri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01" r:id="rId1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00206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Times New Roman" pitchFamily="18" charset="0"/>
          <a:cs typeface="Times New Roman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Wingdings" pitchFamily="2" charset="2"/>
        <a:buChar char="v"/>
        <a:defRPr sz="2400" b="1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B5B5082-53D5-B85C-A409-D467324608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6">
            <a:extLst>
              <a:ext uri="{FF2B5EF4-FFF2-40B4-BE49-F238E27FC236}">
                <a16:creationId xmlns:a16="http://schemas.microsoft.com/office/drawing/2014/main" id="{ADD2CEA3-EB3A-E556-FEDA-1D84185A04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79375" y="26988"/>
            <a:ext cx="89328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vi-VN"/>
              <a:t>Headline (Times New Roman 32pt)</a:t>
            </a:r>
          </a:p>
        </p:txBody>
      </p:sp>
      <p:sp>
        <p:nvSpPr>
          <p:cNvPr id="3076" name="Text Placeholder 7">
            <a:extLst>
              <a:ext uri="{FF2B5EF4-FFF2-40B4-BE49-F238E27FC236}">
                <a16:creationId xmlns:a16="http://schemas.microsoft.com/office/drawing/2014/main" id="{5DE2E43D-AC59-AE7E-9B9C-FA960C43D0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862013"/>
            <a:ext cx="91440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AB06E5-7A44-D760-49C5-BC69F1498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33613" y="6537325"/>
            <a:ext cx="2133600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vi-VN"/>
              <a:t>(</a:t>
            </a:r>
            <a:fld id="{41BAEF1F-D87B-8F45-9837-DB55ACDA38F6}" type="slidenum">
              <a:rPr lang="en-US" altLang="vi-VN" smtClean="0"/>
              <a:pPr>
                <a:defRPr/>
              </a:pPr>
              <a:t>‹#›</a:t>
            </a:fld>
            <a:r>
              <a:rPr lang="en-US" altLang="vi-VN"/>
              <a:t>)</a:t>
            </a:r>
          </a:p>
        </p:txBody>
      </p:sp>
      <p:cxnSp>
        <p:nvCxnSpPr>
          <p:cNvPr id="3078" name="Straight Connector 3">
            <a:extLst>
              <a:ext uri="{FF2B5EF4-FFF2-40B4-BE49-F238E27FC236}">
                <a16:creationId xmlns:a16="http://schemas.microsoft.com/office/drawing/2014/main" id="{C511D1B0-677E-1FCB-8127-449A265BA0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690563"/>
            <a:ext cx="9144000" cy="0"/>
          </a:xfrm>
          <a:prstGeom prst="line">
            <a:avLst/>
          </a:prstGeom>
          <a:noFill/>
          <a:ln w="38100" algn="ctr">
            <a:solidFill>
              <a:srgbClr val="5874C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9" name="Picture 6">
            <a:extLst>
              <a:ext uri="{FF2B5EF4-FFF2-40B4-BE49-F238E27FC236}">
                <a16:creationId xmlns:a16="http://schemas.microsoft.com/office/drawing/2014/main" id="{F2FB294F-7E47-A2FA-C32A-83ADF6805A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9543-7F31-6AA2-4DE9-53E680A89142}"/>
              </a:ext>
            </a:extLst>
          </p:cNvPr>
          <p:cNvCxnSpPr/>
          <p:nvPr/>
        </p:nvCxnSpPr>
        <p:spPr>
          <a:xfrm flipH="1">
            <a:off x="-9525" y="839788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4">
            <a:extLst>
              <a:ext uri="{FF2B5EF4-FFF2-40B4-BE49-F238E27FC236}">
                <a16:creationId xmlns:a16="http://schemas.microsoft.com/office/drawing/2014/main" id="{3A22CFCB-83B8-EDC8-5CC0-15503B4CE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5838" y="6473825"/>
            <a:ext cx="4540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3E0EFE2-3FAF-B24B-ABFF-E97A059632BB}" type="slidenum">
              <a:rPr lang="en-US" alt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‹#›</a:t>
            </a:fld>
            <a:endParaRPr lang="en-US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DFC6C223-E4CC-CCDE-6F82-8872E834D6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185738"/>
            <a:ext cx="16208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31C05A3C-5CEB-8933-7F47-5251DC331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6511925"/>
            <a:ext cx="1120775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3A216A86-2E86-469A-B93A-84A820987E7D}" type="datetime1">
              <a:rPr lang="vi-VN" smtClean="0">
                <a:solidFill>
                  <a:schemeClr val="bg1"/>
                </a:solidFill>
                <a:latin typeface="Times New Roman" pitchFamily="18" charset="0"/>
              </a:rPr>
              <a:pPr>
                <a:defRPr/>
              </a:pPr>
              <a:t>27/12/2023</a:t>
            </a:fld>
            <a:endParaRPr lang="en-US">
              <a:solidFill>
                <a:schemeClr val="bg1"/>
              </a:solidFill>
              <a:latin typeface="Calibri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5" r:id="rId1"/>
    <p:sldLayoutId id="2147486416" r:id="rId2"/>
    <p:sldLayoutId id="2147486417" r:id="rId3"/>
    <p:sldLayoutId id="2147486418" r:id="rId4"/>
    <p:sldLayoutId id="2147486402" r:id="rId5"/>
  </p:sldLayoutIdLst>
  <p:transition spd="med">
    <p:zoom/>
  </p:transition>
  <p:hf sldNum="0" hdr="0"/>
  <p:txStyles>
    <p:titleStyle>
      <a:lvl1pPr marL="171450" indent="-17145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marL="171450" indent="-17145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marL="171450" indent="-17145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marL="171450" indent="-17145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marL="171450" indent="-17145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6286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pitchFamily="34" charset="0"/>
        </a:defRPr>
      </a:lvl6pPr>
      <a:lvl7pPr marL="1085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pitchFamily="34" charset="0"/>
        </a:defRPr>
      </a:lvl7pPr>
      <a:lvl8pPr marL="15430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pitchFamily="34" charset="0"/>
        </a:defRPr>
      </a:lvl8pPr>
      <a:lvl9pPr marL="20002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 Black" pitchFamily="34" charset="0"/>
        </a:defRPr>
      </a:lvl9pPr>
    </p:titleStyle>
    <p:bodyStyle>
      <a:lvl1pPr marL="171450" indent="-57150" algn="l" rtl="0" eaLnBrk="0" fontAlgn="base" hangingPunct="0">
        <a:spcBef>
          <a:spcPct val="75000"/>
        </a:spcBef>
        <a:spcAft>
          <a:spcPct val="0"/>
        </a:spcAft>
        <a:buClr>
          <a:schemeClr val="bg1"/>
        </a:buClr>
        <a:buSzPct val="25000"/>
        <a:buFont typeface="Wingdings" pitchFamily="2" charset="2"/>
        <a:buChar char=" "/>
        <a:defRPr sz="2000" b="1">
          <a:solidFill>
            <a:srgbClr val="333333"/>
          </a:solidFill>
          <a:latin typeface="Times New Roman" pitchFamily="18" charset="0"/>
          <a:ea typeface="+mn-ea"/>
          <a:cs typeface="Times New Roman" pitchFamily="18" charset="0"/>
        </a:defRPr>
      </a:lvl1pPr>
      <a:lvl2pPr marL="671513" indent="-290513" algn="l" rtl="0" eaLnBrk="0" fontAlgn="base" hangingPunct="0">
        <a:spcBef>
          <a:spcPts val="600"/>
        </a:spcBef>
        <a:spcAft>
          <a:spcPct val="5000"/>
        </a:spcAft>
        <a:buClr>
          <a:srgbClr val="333333"/>
        </a:buClr>
        <a:buSzPct val="100000"/>
        <a:buFont typeface="Wingdings" pitchFamily="2" charset="2"/>
        <a:buChar char="§"/>
        <a:defRPr sz="2800" b="1">
          <a:solidFill>
            <a:srgbClr val="333333"/>
          </a:solidFill>
          <a:latin typeface="Times New Roman" pitchFamily="18" charset="0"/>
          <a:cs typeface="Times New Roman" pitchFamily="18" charset="0"/>
        </a:defRPr>
      </a:lvl2pPr>
      <a:lvl3pPr marL="1139825" indent="-277813" algn="l" rtl="0" eaLnBrk="0" fontAlgn="base" hangingPunct="0">
        <a:spcBef>
          <a:spcPts val="600"/>
        </a:spcBef>
        <a:spcAft>
          <a:spcPct val="5000"/>
        </a:spcAft>
        <a:buClr>
          <a:srgbClr val="333333"/>
        </a:buClr>
        <a:buSzPct val="100000"/>
        <a:buFont typeface="Arial" panose="020B0604020202020204" pitchFamily="34" charset="0"/>
        <a:buChar char="•"/>
        <a:defRPr sz="2800">
          <a:solidFill>
            <a:srgbClr val="333333"/>
          </a:solidFill>
          <a:latin typeface="Times New Roman" pitchFamily="18" charset="0"/>
          <a:cs typeface="Times New Roman" pitchFamily="18" charset="0"/>
        </a:defRPr>
      </a:lvl3pPr>
      <a:lvl4pPr marL="1490663" indent="-247650" algn="l" rtl="0" eaLnBrk="0" fontAlgn="base" hangingPunct="0">
        <a:spcBef>
          <a:spcPts val="600"/>
        </a:spcBef>
        <a:spcAft>
          <a:spcPct val="5000"/>
        </a:spcAft>
        <a:buClr>
          <a:srgbClr val="333333"/>
        </a:buClr>
        <a:buSzPct val="75000"/>
        <a:buFont typeface="Courier New" panose="02070309020205020404" pitchFamily="49" charset="0"/>
        <a:buChar char="o"/>
        <a:defRPr sz="2800">
          <a:solidFill>
            <a:srgbClr val="333333"/>
          </a:solidFill>
          <a:latin typeface="Times New Roman" pitchFamily="18" charset="0"/>
          <a:cs typeface="Times New Roman" pitchFamily="18" charset="0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Char char="»"/>
        <a:defRPr sz="28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FAF37D3A-03EA-FC6F-5D77-B380AB9FA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9EDFD454-CD75-B66D-5B1B-310B23CB1C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3C518-1A42-8B97-1DBC-6EC8ADDFF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76865D-C1B6-974D-B479-3AE20666FD61}" type="datetimeFigureOut">
              <a:rPr lang="en-US"/>
              <a:pPr>
                <a:defRPr/>
              </a:pPr>
              <a:t>27/12/2023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BA53-5E3A-13BC-7386-930CFD222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8685A-FA99-36C4-17E7-55278161C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D3C595D-24B5-7645-856C-8E980E43C8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03" r:id="rId1"/>
    <p:sldLayoutId id="2147486404" r:id="rId2"/>
    <p:sldLayoutId id="2147486405" r:id="rId3"/>
    <p:sldLayoutId id="2147486406" r:id="rId4"/>
    <p:sldLayoutId id="2147486407" r:id="rId5"/>
    <p:sldLayoutId id="2147486408" r:id="rId6"/>
    <p:sldLayoutId id="2147486409" r:id="rId7"/>
    <p:sldLayoutId id="2147486410" r:id="rId8"/>
    <p:sldLayoutId id="2147486411" r:id="rId9"/>
    <p:sldLayoutId id="2147486412" r:id="rId10"/>
    <p:sldLayoutId id="214748641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B5E9381-E38F-0546-6182-51B82EB51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485900"/>
            <a:ext cx="9144000" cy="317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br>
              <a:rPr lang="en-US" altLang="vi-VN"/>
            </a:br>
            <a:r>
              <a:rPr lang="en-US" altLang="vi-VN"/>
              <a:t>VIẾT HÓA ĐƠN THEO LOG VÒI BƠM</a:t>
            </a:r>
            <a:br>
              <a:rPr lang="en-US" altLang="vi-VN" sz="2800"/>
            </a:br>
            <a:r>
              <a:rPr lang="en-US" altLang="vi-VN" sz="2400"/>
              <a:t>PHẦN MỀM QUẢN LÝ BÁN LẺ XĂNG DẦU – EGAS</a:t>
            </a:r>
            <a:br>
              <a:rPr lang="en-US" altLang="vi-VN" sz="2400"/>
            </a:br>
            <a:endParaRPr lang="en-US" altLang="vi-VN" sz="400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C4B814B0-B025-488F-FD22-10CF0199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1. CHXD </a:t>
            </a:r>
            <a:r>
              <a:rPr lang="en-US" altLang="en-US" dirty="0" err="1">
                <a:solidFill>
                  <a:schemeClr val="tx1"/>
                </a:solidFill>
              </a:rPr>
              <a:t>gán</a:t>
            </a:r>
            <a:r>
              <a:rPr lang="en-US" altLang="en-US" dirty="0">
                <a:solidFill>
                  <a:schemeClr val="tx1"/>
                </a:solidFill>
              </a:rPr>
              <a:t> Log </a:t>
            </a:r>
            <a:r>
              <a:rPr lang="en-US" altLang="en-US" dirty="0" err="1">
                <a:solidFill>
                  <a:schemeClr val="tx1"/>
                </a:solidFill>
              </a:rPr>
              <a:t>bơm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85CB25-1435-0E7D-AC1E-C5014C58F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400" b="0" dirty="0" err="1">
                <a:solidFill>
                  <a:srgbClr val="333333"/>
                </a:solidFill>
              </a:rPr>
              <a:t>Người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thực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hiện</a:t>
            </a:r>
            <a:r>
              <a:rPr lang="en-US" altLang="vi-VN" sz="2400" b="0" dirty="0">
                <a:solidFill>
                  <a:srgbClr val="333333"/>
                </a:solidFill>
              </a:rPr>
              <a:t>: Piacom</a:t>
            </a: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400" b="0" dirty="0">
                <a:solidFill>
                  <a:srgbClr val="333333"/>
                </a:solidFill>
              </a:rPr>
              <a:t>Menu: </a:t>
            </a:r>
            <a:r>
              <a:rPr lang="en-US" altLang="vi-VN" sz="2400" b="0" dirty="0" err="1">
                <a:solidFill>
                  <a:srgbClr val="333333"/>
                </a:solidFill>
              </a:rPr>
              <a:t>Hệ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thống</a:t>
            </a:r>
            <a:r>
              <a:rPr lang="en-US" altLang="vi-VN" sz="2400" b="0" dirty="0">
                <a:solidFill>
                  <a:srgbClr val="333333"/>
                </a:solidFill>
              </a:rPr>
              <a:t>/ </a:t>
            </a:r>
            <a:r>
              <a:rPr lang="en-US" altLang="vi-VN" sz="2400" b="0" dirty="0" err="1">
                <a:solidFill>
                  <a:srgbClr val="333333"/>
                </a:solidFill>
              </a:rPr>
              <a:t>Cấu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hình</a:t>
            </a:r>
            <a:r>
              <a:rPr lang="en-US" altLang="vi-VN" sz="2400" b="0" dirty="0">
                <a:solidFill>
                  <a:srgbClr val="333333"/>
                </a:solidFill>
              </a:rPr>
              <a:t> CHXD/ Danh </a:t>
            </a:r>
            <a:r>
              <a:rPr lang="en-US" altLang="vi-VN" sz="2400" b="0" dirty="0" err="1">
                <a:solidFill>
                  <a:srgbClr val="333333"/>
                </a:solidFill>
              </a:rPr>
              <a:t>mục</a:t>
            </a:r>
            <a:r>
              <a:rPr lang="en-US" altLang="vi-VN" sz="2400" b="0" dirty="0">
                <a:solidFill>
                  <a:srgbClr val="333333"/>
                </a:solidFill>
              </a:rPr>
              <a:t> CHXD</a:t>
            </a: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48B00"/>
              </a:buClr>
              <a:buSzPct val="120000"/>
              <a:buFont typeface="Wingdings" panose="05000000000000000000" pitchFamily="2" charset="2"/>
              <a:buNone/>
              <a:defRPr/>
            </a:pPr>
            <a:endParaRPr lang="en-US" altLang="vi-VN" sz="2400" b="0" i="1" dirty="0">
              <a:solidFill>
                <a:srgbClr val="333333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rgbClr val="3333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2238523"/>
            <a:ext cx="8009333" cy="272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9498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C4B814B0-B025-488F-FD22-10CF0199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2. </a:t>
            </a:r>
            <a:r>
              <a:rPr lang="en-US" altLang="en-US" dirty="0" err="1">
                <a:solidFill>
                  <a:schemeClr val="tx1"/>
                </a:solidFill>
              </a:rPr>
              <a:t>Thời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gian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gán</a:t>
            </a:r>
            <a:r>
              <a:rPr lang="en-US" altLang="en-US" dirty="0">
                <a:solidFill>
                  <a:schemeClr val="tx1"/>
                </a:solidFill>
              </a:rPr>
              <a:t> Log </a:t>
            </a:r>
            <a:r>
              <a:rPr lang="en-US" altLang="en-US" dirty="0" err="1">
                <a:solidFill>
                  <a:schemeClr val="tx1"/>
                </a:solidFill>
              </a:rPr>
              <a:t>bơm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85CB25-1435-0E7D-AC1E-C5014C58F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5840"/>
            <a:ext cx="9144000" cy="543047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400" b="0" dirty="0" err="1">
                <a:solidFill>
                  <a:srgbClr val="333333"/>
                </a:solidFill>
              </a:rPr>
              <a:t>Người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thực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hiện</a:t>
            </a:r>
            <a:r>
              <a:rPr lang="en-US" altLang="vi-VN" sz="2400" b="0" dirty="0">
                <a:solidFill>
                  <a:srgbClr val="333333"/>
                </a:solidFill>
              </a:rPr>
              <a:t>: </a:t>
            </a:r>
            <a:r>
              <a:rPr lang="en-US" altLang="vi-VN" sz="2400" b="0" dirty="0" err="1">
                <a:solidFill>
                  <a:srgbClr val="333333"/>
                </a:solidFill>
              </a:rPr>
              <a:t>VPCTY</a:t>
            </a:r>
            <a:endParaRPr lang="en-US" altLang="vi-VN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400" dirty="0" err="1">
                <a:solidFill>
                  <a:srgbClr val="333333"/>
                </a:solidFill>
              </a:rPr>
              <a:t>Thiết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lập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cho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tất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cả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các</a:t>
            </a:r>
            <a:r>
              <a:rPr lang="en-US" altLang="vi-VN" sz="2400" dirty="0">
                <a:solidFill>
                  <a:srgbClr val="333333"/>
                </a:solidFill>
              </a:rPr>
              <a:t> CHXD</a:t>
            </a: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r>
              <a:rPr lang="en-US" altLang="vi-VN" sz="2000" b="0" dirty="0">
                <a:solidFill>
                  <a:srgbClr val="333333"/>
                </a:solidFill>
              </a:rPr>
              <a:t>	Menu: </a:t>
            </a:r>
            <a:r>
              <a:rPr lang="en-US" altLang="vi-VN" sz="2000" b="0" dirty="0" err="1">
                <a:solidFill>
                  <a:srgbClr val="333333"/>
                </a:solidFill>
              </a:rPr>
              <a:t>Hệ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thống</a:t>
            </a:r>
            <a:r>
              <a:rPr lang="en-US" altLang="vi-VN" sz="2000" b="0" dirty="0">
                <a:solidFill>
                  <a:srgbClr val="333333"/>
                </a:solidFill>
              </a:rPr>
              <a:t>/ </a:t>
            </a:r>
            <a:r>
              <a:rPr lang="en-US" altLang="vi-VN" sz="2000" b="0" dirty="0" err="1">
                <a:solidFill>
                  <a:srgbClr val="333333"/>
                </a:solidFill>
              </a:rPr>
              <a:t>Quản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trị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hệ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thống</a:t>
            </a:r>
            <a:r>
              <a:rPr lang="en-US" altLang="vi-VN" sz="2000" b="0" dirty="0">
                <a:solidFill>
                  <a:srgbClr val="333333"/>
                </a:solidFill>
              </a:rPr>
              <a:t>/ </a:t>
            </a:r>
            <a:r>
              <a:rPr lang="en-US" altLang="vi-VN" sz="2000" b="0" dirty="0" err="1">
                <a:solidFill>
                  <a:srgbClr val="333333"/>
                </a:solidFill>
              </a:rPr>
              <a:t>Cấu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hình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thời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gian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lấy</a:t>
            </a:r>
            <a:r>
              <a:rPr lang="en-US" altLang="vi-VN" sz="2000" b="0" dirty="0">
                <a:solidFill>
                  <a:srgbClr val="333333"/>
                </a:solidFill>
              </a:rPr>
              <a:t> Log </a:t>
            </a:r>
            <a:r>
              <a:rPr lang="en-US" altLang="vi-VN" sz="2000" b="0" dirty="0" err="1">
                <a:solidFill>
                  <a:srgbClr val="333333"/>
                </a:solidFill>
              </a:rPr>
              <a:t>bơm</a:t>
            </a:r>
            <a:endParaRPr lang="en-US" altLang="vi-VN" sz="20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400" dirty="0" err="1">
                <a:solidFill>
                  <a:srgbClr val="333333"/>
                </a:solidFill>
              </a:rPr>
              <a:t>Thiết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lập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theo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từng</a:t>
            </a:r>
            <a:r>
              <a:rPr lang="en-US" altLang="vi-VN" sz="2400" dirty="0">
                <a:solidFill>
                  <a:srgbClr val="333333"/>
                </a:solidFill>
              </a:rPr>
              <a:t> CHXD (</a:t>
            </a:r>
            <a:r>
              <a:rPr lang="en-US" altLang="vi-VN" sz="2400" dirty="0" err="1">
                <a:solidFill>
                  <a:srgbClr val="333333"/>
                </a:solidFill>
              </a:rPr>
              <a:t>ưu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tiên</a:t>
            </a:r>
            <a:r>
              <a:rPr lang="en-US" altLang="vi-VN" sz="2400" dirty="0">
                <a:solidFill>
                  <a:srgbClr val="333333"/>
                </a:solidFill>
              </a:rPr>
              <a:t>)</a:t>
            </a: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r>
              <a:rPr lang="en-US" altLang="vi-VN" sz="2400" b="0" dirty="0">
                <a:solidFill>
                  <a:srgbClr val="333333"/>
                </a:solidFill>
              </a:rPr>
              <a:t>	</a:t>
            </a: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vi-VN" sz="2000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r>
              <a:rPr lang="en-US" altLang="vi-VN" sz="2000" b="0" dirty="0">
                <a:solidFill>
                  <a:srgbClr val="333333"/>
                </a:solidFill>
              </a:rPr>
              <a:t>Menu: </a:t>
            </a:r>
            <a:r>
              <a:rPr lang="en-US" altLang="vi-VN" sz="2000" b="0" dirty="0" err="1">
                <a:solidFill>
                  <a:srgbClr val="333333"/>
                </a:solidFill>
              </a:rPr>
              <a:t>Hệ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thống</a:t>
            </a:r>
            <a:r>
              <a:rPr lang="en-US" altLang="vi-VN" sz="2000" b="0" dirty="0">
                <a:solidFill>
                  <a:srgbClr val="333333"/>
                </a:solidFill>
              </a:rPr>
              <a:t>/ </a:t>
            </a:r>
            <a:r>
              <a:rPr lang="en-US" altLang="vi-VN" sz="2000" b="0" dirty="0" err="1">
                <a:solidFill>
                  <a:srgbClr val="333333"/>
                </a:solidFill>
              </a:rPr>
              <a:t>Quản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trị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hệ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thống</a:t>
            </a:r>
            <a:r>
              <a:rPr lang="en-US" altLang="vi-VN" sz="2000" b="0" dirty="0">
                <a:solidFill>
                  <a:srgbClr val="333333"/>
                </a:solidFill>
              </a:rPr>
              <a:t>/ </a:t>
            </a:r>
            <a:r>
              <a:rPr lang="en-US" altLang="vi-VN" sz="2000" b="0" dirty="0" err="1">
                <a:solidFill>
                  <a:srgbClr val="333333"/>
                </a:solidFill>
              </a:rPr>
              <a:t>Cấu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hình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thời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gian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lấy</a:t>
            </a:r>
            <a:r>
              <a:rPr lang="en-US" altLang="vi-VN" sz="2000" b="0" dirty="0">
                <a:solidFill>
                  <a:srgbClr val="333333"/>
                </a:solidFill>
              </a:rPr>
              <a:t> Log </a:t>
            </a:r>
            <a:r>
              <a:rPr lang="en-US" altLang="vi-VN" sz="2000" b="0" dirty="0" err="1">
                <a:solidFill>
                  <a:srgbClr val="333333"/>
                </a:solidFill>
              </a:rPr>
              <a:t>bơm</a:t>
            </a:r>
            <a:r>
              <a:rPr lang="en-US" altLang="vi-VN" sz="2000" b="0" dirty="0">
                <a:solidFill>
                  <a:srgbClr val="333333"/>
                </a:solidFill>
              </a:rPr>
              <a:t> - CHXD</a:t>
            </a: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48B00"/>
              </a:buClr>
              <a:buSzPct val="120000"/>
              <a:buFont typeface="Wingdings" panose="05000000000000000000" pitchFamily="2" charset="2"/>
              <a:buNone/>
              <a:defRPr/>
            </a:pPr>
            <a:endParaRPr lang="en-US" altLang="vi-VN" sz="2400" b="0" i="1" dirty="0">
              <a:solidFill>
                <a:srgbClr val="333333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rgbClr val="33333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449" y="889726"/>
            <a:ext cx="3450936" cy="1517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954" y="3563236"/>
            <a:ext cx="5425880" cy="18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184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C4B814B0-B025-488F-FD22-10CF0199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2. </a:t>
            </a:r>
            <a:r>
              <a:rPr lang="en-US" altLang="en-US" dirty="0" err="1">
                <a:solidFill>
                  <a:schemeClr val="tx1"/>
                </a:solidFill>
              </a:rPr>
              <a:t>Số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lượng</a:t>
            </a:r>
            <a:r>
              <a:rPr lang="en-US" altLang="en-US" dirty="0">
                <a:solidFill>
                  <a:schemeClr val="tx1"/>
                </a:solidFill>
              </a:rPr>
              <a:t> Log </a:t>
            </a:r>
            <a:r>
              <a:rPr lang="en-US" altLang="en-US" dirty="0" err="1">
                <a:solidFill>
                  <a:schemeClr val="tx1"/>
                </a:solidFill>
              </a:rPr>
              <a:t>bơm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hiển</a:t>
            </a:r>
            <a:r>
              <a:rPr lang="en-US" altLang="en-US" dirty="0">
                <a:solidFill>
                  <a:schemeClr val="tx1"/>
                </a:solidFill>
              </a:rPr>
              <a:t> thị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85CB25-1435-0E7D-AC1E-C5014C58F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5840"/>
            <a:ext cx="9144000" cy="543047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400" b="0" dirty="0" err="1">
                <a:solidFill>
                  <a:srgbClr val="333333"/>
                </a:solidFill>
              </a:rPr>
              <a:t>Người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thực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hiện</a:t>
            </a:r>
            <a:r>
              <a:rPr lang="en-US" altLang="vi-VN" sz="2400" b="0" dirty="0">
                <a:solidFill>
                  <a:srgbClr val="333333"/>
                </a:solidFill>
              </a:rPr>
              <a:t>: </a:t>
            </a:r>
            <a:r>
              <a:rPr lang="en-US" altLang="vi-VN" sz="2400" b="0" dirty="0" err="1">
                <a:solidFill>
                  <a:srgbClr val="333333"/>
                </a:solidFill>
              </a:rPr>
              <a:t>VPCTY</a:t>
            </a:r>
            <a:endParaRPr lang="en-US" altLang="vi-VN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400" dirty="0" err="1">
                <a:solidFill>
                  <a:srgbClr val="333333"/>
                </a:solidFill>
              </a:rPr>
              <a:t>Thiết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lập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cho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tất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cả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các</a:t>
            </a:r>
            <a:r>
              <a:rPr lang="en-US" altLang="vi-VN" sz="2400" dirty="0">
                <a:solidFill>
                  <a:srgbClr val="333333"/>
                </a:solidFill>
              </a:rPr>
              <a:t> CHXD</a:t>
            </a: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r>
              <a:rPr lang="en-US" altLang="vi-VN" sz="2000" b="0" dirty="0">
                <a:solidFill>
                  <a:srgbClr val="333333"/>
                </a:solidFill>
              </a:rPr>
              <a:t>	Menu: </a:t>
            </a:r>
            <a:r>
              <a:rPr lang="en-US" altLang="vi-VN" sz="2000" b="0" dirty="0" err="1">
                <a:solidFill>
                  <a:srgbClr val="333333"/>
                </a:solidFill>
              </a:rPr>
              <a:t>Hệ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thống</a:t>
            </a:r>
            <a:r>
              <a:rPr lang="en-US" altLang="vi-VN" sz="2000" b="0" dirty="0">
                <a:solidFill>
                  <a:srgbClr val="333333"/>
                </a:solidFill>
              </a:rPr>
              <a:t>/ </a:t>
            </a:r>
            <a:r>
              <a:rPr lang="en-US" altLang="vi-VN" sz="2000" b="0" dirty="0" err="1">
                <a:solidFill>
                  <a:srgbClr val="333333"/>
                </a:solidFill>
              </a:rPr>
              <a:t>Quản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trị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hệ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thống</a:t>
            </a:r>
            <a:r>
              <a:rPr lang="en-US" altLang="vi-VN" sz="2000" b="0" dirty="0">
                <a:solidFill>
                  <a:srgbClr val="333333"/>
                </a:solidFill>
              </a:rPr>
              <a:t>/ </a:t>
            </a:r>
            <a:r>
              <a:rPr lang="en-US" altLang="vi-VN" sz="2000" b="0" dirty="0" err="1">
                <a:solidFill>
                  <a:srgbClr val="333333"/>
                </a:solidFill>
              </a:rPr>
              <a:t>Cấu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hình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số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lượng</a:t>
            </a:r>
            <a:r>
              <a:rPr lang="en-US" altLang="vi-VN" sz="2000" b="0" dirty="0">
                <a:solidFill>
                  <a:srgbClr val="333333"/>
                </a:solidFill>
              </a:rPr>
              <a:t> Log </a:t>
            </a:r>
            <a:r>
              <a:rPr lang="en-US" altLang="vi-VN" sz="2000" b="0" dirty="0" err="1">
                <a:solidFill>
                  <a:srgbClr val="333333"/>
                </a:solidFill>
              </a:rPr>
              <a:t>hiển</a:t>
            </a:r>
            <a:r>
              <a:rPr lang="en-US" altLang="vi-VN" sz="2000" b="0" dirty="0">
                <a:solidFill>
                  <a:srgbClr val="333333"/>
                </a:solidFill>
              </a:rPr>
              <a:t> thị</a:t>
            </a: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400" dirty="0" err="1">
                <a:solidFill>
                  <a:srgbClr val="333333"/>
                </a:solidFill>
              </a:rPr>
              <a:t>Thiết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lập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theo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từng</a:t>
            </a:r>
            <a:r>
              <a:rPr lang="en-US" altLang="vi-VN" sz="2400" dirty="0">
                <a:solidFill>
                  <a:srgbClr val="333333"/>
                </a:solidFill>
              </a:rPr>
              <a:t> CHXD (</a:t>
            </a:r>
            <a:r>
              <a:rPr lang="en-US" altLang="vi-VN" sz="2400" dirty="0" err="1">
                <a:solidFill>
                  <a:srgbClr val="333333"/>
                </a:solidFill>
              </a:rPr>
              <a:t>ưu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tiên</a:t>
            </a:r>
            <a:r>
              <a:rPr lang="en-US" altLang="vi-VN" sz="2400" dirty="0">
                <a:solidFill>
                  <a:srgbClr val="333333"/>
                </a:solidFill>
              </a:rPr>
              <a:t>)</a:t>
            </a: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r>
              <a:rPr lang="en-US" altLang="vi-VN" sz="2400" b="0" dirty="0">
                <a:solidFill>
                  <a:srgbClr val="333333"/>
                </a:solidFill>
              </a:rPr>
              <a:t>	</a:t>
            </a: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vi-VN" sz="2000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r>
              <a:rPr lang="en-US" altLang="vi-VN" sz="2000" b="0" dirty="0">
                <a:solidFill>
                  <a:srgbClr val="333333"/>
                </a:solidFill>
              </a:rPr>
              <a:t>Menu: </a:t>
            </a:r>
            <a:r>
              <a:rPr lang="en-US" altLang="vi-VN" sz="2000" b="0" dirty="0" err="1">
                <a:solidFill>
                  <a:srgbClr val="333333"/>
                </a:solidFill>
              </a:rPr>
              <a:t>Hệ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thống</a:t>
            </a:r>
            <a:r>
              <a:rPr lang="en-US" altLang="vi-VN" sz="2000" b="0" dirty="0">
                <a:solidFill>
                  <a:srgbClr val="333333"/>
                </a:solidFill>
              </a:rPr>
              <a:t>/ </a:t>
            </a:r>
            <a:r>
              <a:rPr lang="en-US" altLang="vi-VN" sz="2000" b="0" dirty="0" err="1">
                <a:solidFill>
                  <a:srgbClr val="333333"/>
                </a:solidFill>
              </a:rPr>
              <a:t>Quản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trị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hệ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thống</a:t>
            </a:r>
            <a:r>
              <a:rPr lang="en-US" altLang="vi-VN" sz="2000" b="0" dirty="0">
                <a:solidFill>
                  <a:srgbClr val="333333"/>
                </a:solidFill>
              </a:rPr>
              <a:t>/ </a:t>
            </a:r>
            <a:r>
              <a:rPr lang="en-US" altLang="vi-VN" b="0" dirty="0" err="1">
                <a:solidFill>
                  <a:srgbClr val="333333"/>
                </a:solidFill>
              </a:rPr>
              <a:t>Cấu</a:t>
            </a:r>
            <a:r>
              <a:rPr lang="en-US" altLang="vi-VN" b="0" dirty="0">
                <a:solidFill>
                  <a:srgbClr val="333333"/>
                </a:solidFill>
              </a:rPr>
              <a:t> </a:t>
            </a:r>
            <a:r>
              <a:rPr lang="en-US" altLang="vi-VN" b="0" dirty="0" err="1">
                <a:solidFill>
                  <a:srgbClr val="333333"/>
                </a:solidFill>
              </a:rPr>
              <a:t>hình</a:t>
            </a:r>
            <a:r>
              <a:rPr lang="en-US" altLang="vi-VN" b="0" dirty="0">
                <a:solidFill>
                  <a:srgbClr val="333333"/>
                </a:solidFill>
              </a:rPr>
              <a:t> </a:t>
            </a:r>
            <a:r>
              <a:rPr lang="en-US" altLang="vi-VN" b="0" dirty="0" err="1">
                <a:solidFill>
                  <a:srgbClr val="333333"/>
                </a:solidFill>
              </a:rPr>
              <a:t>số</a:t>
            </a:r>
            <a:r>
              <a:rPr lang="en-US" altLang="vi-VN" b="0" dirty="0">
                <a:solidFill>
                  <a:srgbClr val="333333"/>
                </a:solidFill>
              </a:rPr>
              <a:t> </a:t>
            </a:r>
            <a:r>
              <a:rPr lang="en-US" altLang="vi-VN" b="0" dirty="0" err="1">
                <a:solidFill>
                  <a:srgbClr val="333333"/>
                </a:solidFill>
              </a:rPr>
              <a:t>lượng</a:t>
            </a:r>
            <a:r>
              <a:rPr lang="en-US" altLang="vi-VN" b="0" dirty="0">
                <a:solidFill>
                  <a:srgbClr val="333333"/>
                </a:solidFill>
              </a:rPr>
              <a:t> Log </a:t>
            </a:r>
            <a:r>
              <a:rPr lang="en-US" altLang="vi-VN" b="0" dirty="0" err="1">
                <a:solidFill>
                  <a:srgbClr val="333333"/>
                </a:solidFill>
              </a:rPr>
              <a:t>hiển</a:t>
            </a:r>
            <a:r>
              <a:rPr lang="en-US" altLang="vi-VN" b="0" dirty="0">
                <a:solidFill>
                  <a:srgbClr val="333333"/>
                </a:solidFill>
              </a:rPr>
              <a:t> thị</a:t>
            </a:r>
            <a:r>
              <a:rPr lang="en-US" altLang="vi-VN" sz="2000" b="0" dirty="0">
                <a:solidFill>
                  <a:srgbClr val="333333"/>
                </a:solidFill>
              </a:rPr>
              <a:t> - CHXD</a:t>
            </a: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48B00"/>
              </a:buClr>
              <a:buSzPct val="120000"/>
              <a:buFont typeface="Wingdings" panose="05000000000000000000" pitchFamily="2" charset="2"/>
              <a:buNone/>
              <a:defRPr/>
            </a:pPr>
            <a:endParaRPr lang="en-US" altLang="vi-VN" sz="2400" b="0" i="1" dirty="0">
              <a:solidFill>
                <a:srgbClr val="333333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rgbClr val="3333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930" y="1005840"/>
            <a:ext cx="2909179" cy="1397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363" y="3498615"/>
            <a:ext cx="5704749" cy="18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9274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27E9E33-87D5-E61A-A164-878A78CD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85050" cy="863600"/>
          </a:xfrm>
        </p:spPr>
        <p:txBody>
          <a:bodyPr/>
          <a:lstStyle/>
          <a:p>
            <a:pPr eaLnBrk="1" hangingPunct="1"/>
            <a:r>
              <a:rPr lang="en-US" altLang="vi-VN">
                <a:solidFill>
                  <a:schemeClr val="tx1"/>
                </a:solidFill>
              </a:rPr>
              <a:t>  NỘI DUNG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575C-9B9B-7919-8DED-32EF687769E5}"/>
              </a:ext>
            </a:extLst>
          </p:cNvPr>
          <p:cNvSpPr txBox="1">
            <a:spLocks/>
          </p:cNvSpPr>
          <p:nvPr/>
        </p:nvSpPr>
        <p:spPr bwMode="auto">
          <a:xfrm>
            <a:off x="387275" y="863600"/>
            <a:ext cx="8756725" cy="45489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457200" lvl="2" indent="0" eaLnBrk="1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r>
              <a:rPr lang="en-US" altLang="vi-VN" sz="2400" dirty="0">
                <a:solidFill>
                  <a:srgbClr val="333333"/>
                </a:solidFill>
              </a:rPr>
              <a:t>III. </a:t>
            </a:r>
            <a:r>
              <a:rPr lang="en-US" altLang="vi-VN" sz="2400" dirty="0" err="1">
                <a:solidFill>
                  <a:srgbClr val="333333"/>
                </a:solidFill>
              </a:rPr>
              <a:t>Nghiệp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vụ</a:t>
            </a:r>
            <a:endParaRPr lang="en-US" altLang="vi-VN" sz="2400" dirty="0">
              <a:solidFill>
                <a:srgbClr val="333333"/>
              </a:solidFill>
            </a:endParaRPr>
          </a:p>
          <a:p>
            <a:pPr marL="914400" lvl="2" indent="-457200" eaLnBrk="1" hangingPunct="1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  <a:buSzPct val="120000"/>
              <a:buNone/>
              <a:defRPr/>
            </a:pPr>
            <a:r>
              <a:rPr lang="en-US" altLang="vi-VN" b="0" dirty="0">
                <a:solidFill>
                  <a:schemeClr val="tx1"/>
                </a:solidFill>
              </a:rPr>
              <a:t>	</a:t>
            </a:r>
            <a:r>
              <a:rPr lang="en-US" altLang="vi-VN" sz="2400" b="0" dirty="0">
                <a:solidFill>
                  <a:schemeClr val="tx1"/>
                </a:solidFill>
              </a:rPr>
              <a:t>1. </a:t>
            </a:r>
            <a:r>
              <a:rPr lang="en-US" altLang="vi-VN" sz="2400" b="0" dirty="0" err="1">
                <a:solidFill>
                  <a:schemeClr val="tx1"/>
                </a:solidFill>
              </a:rPr>
              <a:t>Áp</a:t>
            </a:r>
            <a:r>
              <a:rPr lang="en-US" altLang="vi-VN" sz="2400" b="0" dirty="0">
                <a:solidFill>
                  <a:schemeClr val="tx1"/>
                </a:solidFill>
              </a:rPr>
              <a:t> ca </a:t>
            </a:r>
            <a:r>
              <a:rPr lang="en-US" altLang="vi-VN" sz="2400" b="0" dirty="0" err="1">
                <a:solidFill>
                  <a:schemeClr val="tx1"/>
                </a:solidFill>
              </a:rPr>
              <a:t>bán</a:t>
            </a:r>
            <a:r>
              <a:rPr lang="en-US" altLang="vi-VN" sz="2400" b="0" dirty="0">
                <a:solidFill>
                  <a:schemeClr val="tx1"/>
                </a:solidFill>
              </a:rPr>
              <a:t> </a:t>
            </a:r>
            <a:r>
              <a:rPr lang="en-US" altLang="vi-VN" sz="2400" b="0" dirty="0" err="1">
                <a:solidFill>
                  <a:schemeClr val="tx1"/>
                </a:solidFill>
              </a:rPr>
              <a:t>hàng</a:t>
            </a:r>
            <a:r>
              <a:rPr lang="en-US" altLang="vi-VN" sz="2400" b="0" dirty="0">
                <a:solidFill>
                  <a:schemeClr val="tx1"/>
                </a:solidFill>
              </a:rPr>
              <a:t> </a:t>
            </a:r>
            <a:r>
              <a:rPr lang="en-US" altLang="vi-VN" sz="2400" b="0" dirty="0" err="1">
                <a:solidFill>
                  <a:schemeClr val="tx1"/>
                </a:solidFill>
              </a:rPr>
              <a:t>cho</a:t>
            </a:r>
            <a:r>
              <a:rPr lang="en-US" altLang="vi-VN" sz="2400" b="0" dirty="0">
                <a:solidFill>
                  <a:schemeClr val="tx1"/>
                </a:solidFill>
              </a:rPr>
              <a:t> </a:t>
            </a:r>
            <a:r>
              <a:rPr lang="en-US" altLang="vi-VN" sz="2400" b="0" dirty="0" err="1">
                <a:solidFill>
                  <a:schemeClr val="tx1"/>
                </a:solidFill>
              </a:rPr>
              <a:t>vòi</a:t>
            </a:r>
            <a:r>
              <a:rPr lang="en-US" altLang="vi-VN" sz="2400" b="0" dirty="0">
                <a:solidFill>
                  <a:schemeClr val="tx1"/>
                </a:solidFill>
              </a:rPr>
              <a:t> </a:t>
            </a:r>
            <a:r>
              <a:rPr lang="en-US" altLang="vi-VN" sz="2400" b="0" dirty="0" err="1">
                <a:solidFill>
                  <a:schemeClr val="tx1"/>
                </a:solidFill>
              </a:rPr>
              <a:t>bơm</a:t>
            </a:r>
            <a:endParaRPr lang="en-US" altLang="vi-VN" sz="2400" b="0" dirty="0">
              <a:solidFill>
                <a:schemeClr val="tx1"/>
              </a:solidFill>
            </a:endParaRPr>
          </a:p>
          <a:p>
            <a:pPr marL="914400" lvl="2" indent="-457200" eaLnBrk="1" hangingPunct="1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  <a:buSzPct val="120000"/>
              <a:buNone/>
              <a:defRPr/>
            </a:pPr>
            <a:r>
              <a:rPr lang="en-US" altLang="vi-VN" sz="2400" b="0" dirty="0">
                <a:solidFill>
                  <a:schemeClr val="tx1"/>
                </a:solidFill>
              </a:rPr>
              <a:t>	2. </a:t>
            </a:r>
            <a:r>
              <a:rPr lang="en-US" altLang="en-US" sz="2400" b="0" dirty="0" err="1">
                <a:solidFill>
                  <a:schemeClr val="tx1"/>
                </a:solidFill>
              </a:rPr>
              <a:t>Chứng</a:t>
            </a:r>
            <a:r>
              <a:rPr lang="en-US" altLang="en-US" sz="2400" b="0" dirty="0">
                <a:solidFill>
                  <a:schemeClr val="tx1"/>
                </a:solidFill>
              </a:rPr>
              <a:t> </a:t>
            </a:r>
            <a:r>
              <a:rPr lang="en-US" altLang="en-US" sz="2400" b="0" dirty="0" err="1">
                <a:solidFill>
                  <a:schemeClr val="tx1"/>
                </a:solidFill>
              </a:rPr>
              <a:t>từ</a:t>
            </a:r>
            <a:r>
              <a:rPr lang="en-US" altLang="en-US" sz="2400" b="0" dirty="0">
                <a:solidFill>
                  <a:schemeClr val="tx1"/>
                </a:solidFill>
              </a:rPr>
              <a:t> </a:t>
            </a:r>
            <a:r>
              <a:rPr lang="en-US" altLang="en-US" sz="2400" b="0" dirty="0" err="1">
                <a:solidFill>
                  <a:schemeClr val="tx1"/>
                </a:solidFill>
              </a:rPr>
              <a:t>gán</a:t>
            </a:r>
            <a:r>
              <a:rPr lang="en-US" altLang="en-US" sz="2400" b="0" dirty="0">
                <a:solidFill>
                  <a:schemeClr val="tx1"/>
                </a:solidFill>
              </a:rPr>
              <a:t> log </a:t>
            </a:r>
            <a:r>
              <a:rPr lang="en-US" altLang="en-US" sz="2400" b="0" dirty="0" err="1">
                <a:solidFill>
                  <a:schemeClr val="tx1"/>
                </a:solidFill>
              </a:rPr>
              <a:t>bơm</a:t>
            </a:r>
            <a:endParaRPr lang="en-US" altLang="en-US" sz="2400" b="0" dirty="0">
              <a:solidFill>
                <a:schemeClr val="tx1"/>
              </a:solidFill>
            </a:endParaRPr>
          </a:p>
          <a:p>
            <a:pPr marL="914400" lvl="2" indent="-457200" eaLnBrk="1" hangingPunct="1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  <a:buSzPct val="120000"/>
              <a:buNone/>
              <a:defRPr/>
            </a:pPr>
            <a:r>
              <a:rPr lang="en-US" altLang="en-US" sz="2400" b="0" dirty="0">
                <a:solidFill>
                  <a:schemeClr val="tx1"/>
                </a:solidFill>
              </a:rPr>
              <a:t>	3. </a:t>
            </a:r>
            <a:r>
              <a:rPr lang="en-US" altLang="en-US" sz="2400" b="0" dirty="0" err="1">
                <a:solidFill>
                  <a:schemeClr val="tx1"/>
                </a:solidFill>
              </a:rPr>
              <a:t>Phân</a:t>
            </a:r>
            <a:r>
              <a:rPr lang="en-US" altLang="en-US" sz="2400" b="0" dirty="0">
                <a:solidFill>
                  <a:schemeClr val="tx1"/>
                </a:solidFill>
              </a:rPr>
              <a:t> </a:t>
            </a:r>
            <a:r>
              <a:rPr lang="en-US" altLang="en-US" sz="2400" b="0" dirty="0" err="1">
                <a:solidFill>
                  <a:schemeClr val="tx1"/>
                </a:solidFill>
              </a:rPr>
              <a:t>loại</a:t>
            </a:r>
            <a:r>
              <a:rPr lang="en-US" altLang="en-US" sz="2400" b="0" dirty="0">
                <a:solidFill>
                  <a:schemeClr val="tx1"/>
                </a:solidFill>
              </a:rPr>
              <a:t> Log </a:t>
            </a:r>
            <a:r>
              <a:rPr lang="en-US" altLang="en-US" sz="2400" b="0" dirty="0" err="1">
                <a:solidFill>
                  <a:schemeClr val="tx1"/>
                </a:solidFill>
              </a:rPr>
              <a:t>bơm</a:t>
            </a:r>
            <a:endParaRPr lang="en-US" altLang="en-US" sz="2400" b="0" dirty="0">
              <a:solidFill>
                <a:schemeClr val="tx1"/>
              </a:solidFill>
            </a:endParaRPr>
          </a:p>
          <a:p>
            <a:pPr marL="914400" lvl="2" indent="-457200" eaLnBrk="1" hangingPunct="1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  <a:buSzPct val="120000"/>
              <a:buNone/>
              <a:defRPr/>
            </a:pPr>
            <a:r>
              <a:rPr lang="en-US" altLang="en-US" sz="2400" b="0" dirty="0">
                <a:solidFill>
                  <a:schemeClr val="tx1"/>
                </a:solidFill>
              </a:rPr>
              <a:t>	4</a:t>
            </a:r>
            <a:r>
              <a:rPr lang="en-US" altLang="vi-VN" sz="2400" b="0" dirty="0">
                <a:solidFill>
                  <a:schemeClr val="tx1"/>
                </a:solidFill>
              </a:rPr>
              <a:t>. </a:t>
            </a:r>
            <a:r>
              <a:rPr lang="en-US" altLang="en-US" sz="2400" b="0" dirty="0" err="1">
                <a:solidFill>
                  <a:schemeClr val="tx1"/>
                </a:solidFill>
              </a:rPr>
              <a:t>Chứng</a:t>
            </a:r>
            <a:r>
              <a:rPr lang="en-US" altLang="en-US" sz="2400" b="0" dirty="0">
                <a:solidFill>
                  <a:schemeClr val="tx1"/>
                </a:solidFill>
              </a:rPr>
              <a:t> </a:t>
            </a:r>
            <a:r>
              <a:rPr lang="en-US" altLang="en-US" sz="2400" b="0" dirty="0" err="1">
                <a:solidFill>
                  <a:schemeClr val="tx1"/>
                </a:solidFill>
              </a:rPr>
              <a:t>từ</a:t>
            </a:r>
            <a:r>
              <a:rPr lang="en-US" altLang="en-US" sz="2400" b="0" dirty="0">
                <a:solidFill>
                  <a:schemeClr val="tx1"/>
                </a:solidFill>
              </a:rPr>
              <a:t> </a:t>
            </a:r>
            <a:r>
              <a:rPr lang="en-US" altLang="en-US" sz="2400" b="0" dirty="0" err="1">
                <a:solidFill>
                  <a:schemeClr val="tx1"/>
                </a:solidFill>
              </a:rPr>
              <a:t>chốt</a:t>
            </a:r>
            <a:r>
              <a:rPr lang="en-US" altLang="en-US" sz="2400" b="0" dirty="0">
                <a:solidFill>
                  <a:schemeClr val="tx1"/>
                </a:solidFill>
              </a:rPr>
              <a:t> </a:t>
            </a:r>
            <a:r>
              <a:rPr lang="en-US" altLang="en-US" sz="2400" b="0" dirty="0" err="1">
                <a:solidFill>
                  <a:schemeClr val="tx1"/>
                </a:solidFill>
              </a:rPr>
              <a:t>vòi</a:t>
            </a:r>
            <a:r>
              <a:rPr lang="en-US" altLang="en-US" sz="2400" b="0" dirty="0">
                <a:solidFill>
                  <a:schemeClr val="tx1"/>
                </a:solidFill>
              </a:rPr>
              <a:t> </a:t>
            </a:r>
            <a:r>
              <a:rPr lang="en-US" altLang="en-US" sz="2400" b="0" dirty="0" err="1">
                <a:solidFill>
                  <a:schemeClr val="tx1"/>
                </a:solidFill>
              </a:rPr>
              <a:t>bơm</a:t>
            </a:r>
            <a:endParaRPr lang="en-US" altLang="en-US" sz="2400" b="0" dirty="0">
              <a:solidFill>
                <a:schemeClr val="tx1"/>
              </a:solidFill>
            </a:endParaRPr>
          </a:p>
          <a:p>
            <a:pPr marL="914400" lvl="2" indent="-457200" eaLnBrk="1" hangingPunct="1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  <a:buSzPct val="120000"/>
              <a:buNone/>
              <a:defRPr/>
            </a:pPr>
            <a:r>
              <a:rPr lang="en-US" altLang="en-US" sz="2400" b="0" dirty="0">
                <a:solidFill>
                  <a:schemeClr val="tx1"/>
                </a:solidFill>
              </a:rPr>
              <a:t>	5. </a:t>
            </a:r>
            <a:r>
              <a:rPr lang="en-US" altLang="vi-VN" sz="2400" b="0" dirty="0" err="1">
                <a:solidFill>
                  <a:schemeClr val="tx1"/>
                </a:solidFill>
              </a:rPr>
              <a:t>Người</a:t>
            </a:r>
            <a:r>
              <a:rPr lang="en-US" altLang="vi-VN" sz="2400" b="0" dirty="0">
                <a:solidFill>
                  <a:schemeClr val="tx1"/>
                </a:solidFill>
              </a:rPr>
              <a:t> </a:t>
            </a:r>
            <a:r>
              <a:rPr lang="en-US" altLang="vi-VN" sz="2400" b="0" dirty="0" err="1">
                <a:solidFill>
                  <a:schemeClr val="tx1"/>
                </a:solidFill>
              </a:rPr>
              <a:t>mua</a:t>
            </a:r>
            <a:r>
              <a:rPr lang="en-US" altLang="vi-VN" sz="2400" b="0" dirty="0">
                <a:solidFill>
                  <a:schemeClr val="tx1"/>
                </a:solidFill>
              </a:rPr>
              <a:t> </a:t>
            </a:r>
            <a:r>
              <a:rPr lang="en-US" altLang="vi-VN" sz="2400" b="0" dirty="0" err="1">
                <a:solidFill>
                  <a:schemeClr val="tx1"/>
                </a:solidFill>
              </a:rPr>
              <a:t>không</a:t>
            </a:r>
            <a:r>
              <a:rPr lang="en-US" altLang="vi-VN" sz="2400" b="0" dirty="0">
                <a:solidFill>
                  <a:schemeClr val="tx1"/>
                </a:solidFill>
              </a:rPr>
              <a:t> </a:t>
            </a:r>
            <a:r>
              <a:rPr lang="en-US" altLang="vi-VN" sz="2400" b="0" dirty="0" err="1">
                <a:solidFill>
                  <a:schemeClr val="tx1"/>
                </a:solidFill>
              </a:rPr>
              <a:t>lấy</a:t>
            </a:r>
            <a:r>
              <a:rPr lang="en-US" altLang="vi-VN" sz="2400" b="0" dirty="0">
                <a:solidFill>
                  <a:schemeClr val="tx1"/>
                </a:solidFill>
              </a:rPr>
              <a:t> </a:t>
            </a:r>
            <a:r>
              <a:rPr lang="en-US" altLang="vi-VN" sz="2400" b="0" dirty="0" err="1">
                <a:solidFill>
                  <a:schemeClr val="tx1"/>
                </a:solidFill>
              </a:rPr>
              <a:t>hóa</a:t>
            </a:r>
            <a:r>
              <a:rPr lang="en-US" altLang="vi-VN" sz="2400" b="0" dirty="0">
                <a:solidFill>
                  <a:schemeClr val="tx1"/>
                </a:solidFill>
              </a:rPr>
              <a:t> </a:t>
            </a:r>
            <a:r>
              <a:rPr lang="en-US" altLang="vi-VN" sz="2400" b="0" dirty="0" err="1">
                <a:solidFill>
                  <a:schemeClr val="tx1"/>
                </a:solidFill>
              </a:rPr>
              <a:t>đơn</a:t>
            </a:r>
            <a:endParaRPr lang="en-US" altLang="vi-VN" sz="2400" b="0" dirty="0">
              <a:solidFill>
                <a:schemeClr val="tx1"/>
              </a:solidFill>
            </a:endParaRPr>
          </a:p>
          <a:p>
            <a:pPr marL="914400" lvl="2" indent="-457200" eaLnBrk="1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vi-VN" sz="2400" b="0" dirty="0">
              <a:solidFill>
                <a:schemeClr val="tx1"/>
              </a:solidFill>
            </a:endParaRPr>
          </a:p>
          <a:p>
            <a:pPr marL="914400" lvl="2" indent="-457200" eaLnBrk="1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endParaRPr lang="en-US" altLang="vi-VN" b="0" dirty="0">
              <a:solidFill>
                <a:srgbClr val="333333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rgbClr val="333333"/>
              </a:buClr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0941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C4B814B0-B025-488F-FD22-10CF0199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1. </a:t>
            </a:r>
            <a:r>
              <a:rPr lang="en-US" altLang="en-US" dirty="0" err="1">
                <a:solidFill>
                  <a:schemeClr val="tx1"/>
                </a:solidFill>
              </a:rPr>
              <a:t>Áp</a:t>
            </a:r>
            <a:r>
              <a:rPr lang="en-US" altLang="en-US" dirty="0">
                <a:solidFill>
                  <a:schemeClr val="tx1"/>
                </a:solidFill>
              </a:rPr>
              <a:t> ca </a:t>
            </a:r>
            <a:r>
              <a:rPr lang="en-US" altLang="en-US" dirty="0" err="1">
                <a:solidFill>
                  <a:schemeClr val="tx1"/>
                </a:solidFill>
              </a:rPr>
              <a:t>bán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hàng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cho</a:t>
            </a:r>
            <a:r>
              <a:rPr lang="en-US" altLang="en-US" dirty="0">
                <a:solidFill>
                  <a:schemeClr val="tx1"/>
                </a:solidFill>
              </a:rPr>
              <a:t> Log </a:t>
            </a:r>
            <a:r>
              <a:rPr lang="en-US" altLang="en-US" dirty="0" err="1">
                <a:solidFill>
                  <a:schemeClr val="tx1"/>
                </a:solidFill>
              </a:rPr>
              <a:t>bơm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85CB25-1435-0E7D-AC1E-C5014C58F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400" b="0" dirty="0" err="1">
                <a:solidFill>
                  <a:srgbClr val="333333"/>
                </a:solidFill>
              </a:rPr>
              <a:t>Thực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hiện</a:t>
            </a:r>
            <a:r>
              <a:rPr lang="en-US" altLang="vi-VN" sz="2400" b="0" dirty="0">
                <a:solidFill>
                  <a:srgbClr val="333333"/>
                </a:solidFill>
              </a:rPr>
              <a:t>: Đầu ca </a:t>
            </a:r>
            <a:r>
              <a:rPr lang="en-US" altLang="vi-VN" sz="2400" b="0" dirty="0" err="1">
                <a:solidFill>
                  <a:srgbClr val="333333"/>
                </a:solidFill>
              </a:rPr>
              <a:t>bán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hàng</a:t>
            </a:r>
            <a:endParaRPr lang="en-US" altLang="vi-VN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400" b="0" dirty="0" err="1">
                <a:solidFill>
                  <a:srgbClr val="333333"/>
                </a:solidFill>
              </a:rPr>
              <a:t>Các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bước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thực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hiện</a:t>
            </a:r>
            <a:r>
              <a:rPr lang="en-US" altLang="vi-VN" sz="2400" b="0" dirty="0">
                <a:solidFill>
                  <a:srgbClr val="333333"/>
                </a:solidFill>
              </a:rPr>
              <a:t>:</a:t>
            </a: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000" b="0" dirty="0" err="1">
                <a:ea typeface="Times New Roman" panose="02020603050405020304" pitchFamily="18" charset="0"/>
              </a:rPr>
              <a:t>Mở</a:t>
            </a:r>
            <a:r>
              <a:rPr lang="en-US" altLang="vi-VN" sz="2000" b="0" dirty="0">
                <a:ea typeface="Times New Roman" panose="02020603050405020304" pitchFamily="18" charset="0"/>
              </a:rPr>
              <a:t> ca </a:t>
            </a:r>
            <a:r>
              <a:rPr lang="en-US" altLang="vi-VN" sz="2000" b="0" dirty="0" err="1">
                <a:ea typeface="Times New Roman" panose="02020603050405020304" pitchFamily="18" charset="0"/>
              </a:rPr>
              <a:t>bán</a:t>
            </a:r>
            <a:r>
              <a:rPr lang="en-US" altLang="vi-VN" sz="2000" b="0" dirty="0">
                <a:ea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ea typeface="Times New Roman" panose="02020603050405020304" pitchFamily="18" charset="0"/>
              </a:rPr>
              <a:t>hàng</a:t>
            </a:r>
            <a:r>
              <a:rPr lang="en-US" altLang="vi-VN" sz="2000" b="0" dirty="0">
                <a:ea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ea typeface="Times New Roman" panose="02020603050405020304" pitchFamily="18" charset="0"/>
              </a:rPr>
              <a:t>tại</a:t>
            </a:r>
            <a:r>
              <a:rPr lang="en-US" altLang="vi-VN" sz="2000" b="0" dirty="0">
                <a:ea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ea typeface="Times New Roman" panose="02020603050405020304" pitchFamily="18" charset="0"/>
              </a:rPr>
              <a:t>EGAS</a:t>
            </a:r>
            <a:r>
              <a:rPr lang="en-US" altLang="vi-VN" sz="2000" b="0" dirty="0">
                <a:ea typeface="Times New Roman" panose="02020603050405020304" pitchFamily="18" charset="0"/>
              </a:rPr>
              <a:t> </a:t>
            </a: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000" b="0" dirty="0" err="1">
                <a:ea typeface="Times New Roman" panose="02020603050405020304" pitchFamily="18" charset="0"/>
              </a:rPr>
              <a:t>Kiểm</a:t>
            </a:r>
            <a:r>
              <a:rPr lang="en-US" altLang="vi-VN" sz="2000" b="0" dirty="0">
                <a:ea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ea typeface="Times New Roman" panose="02020603050405020304" pitchFamily="18" charset="0"/>
              </a:rPr>
              <a:t>tra</a:t>
            </a:r>
            <a:r>
              <a:rPr lang="en-US" altLang="vi-VN" sz="2000" b="0" dirty="0">
                <a:ea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ea typeface="Times New Roman" panose="02020603050405020304" pitchFamily="18" charset="0"/>
              </a:rPr>
              <a:t>đồng</a:t>
            </a:r>
            <a:r>
              <a:rPr lang="en-US" altLang="vi-VN" sz="2000" b="0" dirty="0">
                <a:ea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ea typeface="Times New Roman" panose="02020603050405020304" pitchFamily="18" charset="0"/>
              </a:rPr>
              <a:t>bộ</a:t>
            </a:r>
            <a:r>
              <a:rPr lang="en-US" altLang="vi-VN" sz="2000" b="0" dirty="0">
                <a:ea typeface="Times New Roman" panose="02020603050405020304" pitchFamily="18" charset="0"/>
              </a:rPr>
              <a:t> ca </a:t>
            </a:r>
            <a:r>
              <a:rPr lang="en-US" altLang="vi-VN" sz="2000" b="0" dirty="0" err="1">
                <a:ea typeface="Times New Roman" panose="02020603050405020304" pitchFamily="18" charset="0"/>
              </a:rPr>
              <a:t>bán</a:t>
            </a:r>
            <a:r>
              <a:rPr lang="en-US" altLang="vi-VN" sz="2000" b="0" dirty="0">
                <a:ea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ea typeface="Times New Roman" panose="02020603050405020304" pitchFamily="18" charset="0"/>
              </a:rPr>
              <a:t>hàng</a:t>
            </a:r>
            <a:r>
              <a:rPr lang="en-US" altLang="vi-VN" sz="2000" b="0" dirty="0">
                <a:ea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ea typeface="Times New Roman" panose="02020603050405020304" pitchFamily="18" charset="0"/>
              </a:rPr>
              <a:t>xuống</a:t>
            </a:r>
            <a:r>
              <a:rPr lang="en-US" altLang="vi-VN" sz="2000" b="0" dirty="0">
                <a:ea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ea typeface="Times New Roman" panose="02020603050405020304" pitchFamily="18" charset="0"/>
              </a:rPr>
              <a:t>AGAS</a:t>
            </a:r>
            <a:endParaRPr lang="en-US" altLang="en-US" sz="2000" b="0" dirty="0">
              <a:ea typeface="Times New Roman" panose="02020603050405020304" pitchFamily="18" charset="0"/>
            </a:endParaRP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000" b="0" dirty="0" err="1">
                <a:ea typeface="Times New Roman" panose="02020603050405020304" pitchFamily="18" charset="0"/>
              </a:rPr>
              <a:t>Kiểm</a:t>
            </a:r>
            <a:r>
              <a:rPr lang="en-US" altLang="vi-VN" sz="2000" b="0" dirty="0">
                <a:ea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ea typeface="Times New Roman" panose="02020603050405020304" pitchFamily="18" charset="0"/>
              </a:rPr>
              <a:t>tra</a:t>
            </a:r>
            <a:r>
              <a:rPr lang="en-US" altLang="vi-VN" sz="2000" b="0" dirty="0">
                <a:ea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ea typeface="Times New Roman" panose="02020603050405020304" pitchFamily="18" charset="0"/>
              </a:rPr>
              <a:t>danh</a:t>
            </a:r>
            <a:r>
              <a:rPr lang="en-US" altLang="vi-VN" sz="2000" b="0" dirty="0">
                <a:ea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ea typeface="Times New Roman" panose="02020603050405020304" pitchFamily="18" charset="0"/>
              </a:rPr>
              <a:t>sách</a:t>
            </a:r>
            <a:r>
              <a:rPr lang="en-US" altLang="vi-VN" sz="2000" b="0" dirty="0">
                <a:ea typeface="Times New Roman" panose="02020603050405020304" pitchFamily="18" charset="0"/>
              </a:rPr>
              <a:t> ca </a:t>
            </a:r>
            <a:r>
              <a:rPr lang="en-US" altLang="vi-VN" sz="2000" b="0" dirty="0" err="1">
                <a:ea typeface="Times New Roman" panose="02020603050405020304" pitchFamily="18" charset="0"/>
              </a:rPr>
              <a:t>vòi</a:t>
            </a:r>
            <a:r>
              <a:rPr lang="en-US" altLang="vi-VN" sz="2000" b="0" dirty="0">
                <a:ea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ea typeface="Times New Roman" panose="02020603050405020304" pitchFamily="18" charset="0"/>
              </a:rPr>
              <a:t>bơm</a:t>
            </a:r>
            <a:endParaRPr lang="en-US" altLang="vi-VN" sz="2000" b="0" dirty="0">
              <a:ea typeface="Times New Roman" panose="02020603050405020304" pitchFamily="18" charset="0"/>
            </a:endParaRP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48B00"/>
              </a:buClr>
              <a:buSzPct val="120000"/>
              <a:buFont typeface="Wingdings" panose="05000000000000000000" pitchFamily="2" charset="2"/>
              <a:buNone/>
              <a:defRPr/>
            </a:pPr>
            <a:endParaRPr lang="en-US" altLang="vi-VN" sz="2400" b="0" i="1" dirty="0">
              <a:solidFill>
                <a:srgbClr val="333333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7979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C4B814B0-B025-488F-FD22-10CF0199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1. </a:t>
            </a:r>
            <a:r>
              <a:rPr lang="en-US" altLang="en-US" dirty="0" err="1">
                <a:solidFill>
                  <a:schemeClr val="tx1"/>
                </a:solidFill>
              </a:rPr>
              <a:t>Áp</a:t>
            </a:r>
            <a:r>
              <a:rPr lang="en-US" altLang="en-US" dirty="0">
                <a:solidFill>
                  <a:schemeClr val="tx1"/>
                </a:solidFill>
              </a:rPr>
              <a:t> ca </a:t>
            </a:r>
            <a:r>
              <a:rPr lang="en-US" altLang="en-US" dirty="0" err="1">
                <a:solidFill>
                  <a:schemeClr val="tx1"/>
                </a:solidFill>
              </a:rPr>
              <a:t>bán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hàng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cho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vòi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bơm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85CB25-1435-0E7D-AC1E-C5014C58F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400" dirty="0" err="1">
                <a:solidFill>
                  <a:srgbClr val="333333"/>
                </a:solidFill>
              </a:rPr>
              <a:t>Mở</a:t>
            </a:r>
            <a:r>
              <a:rPr lang="en-US" altLang="vi-VN" sz="2400" dirty="0">
                <a:solidFill>
                  <a:srgbClr val="333333"/>
                </a:solidFill>
              </a:rPr>
              <a:t> ca </a:t>
            </a:r>
            <a:r>
              <a:rPr lang="en-US" altLang="vi-VN" sz="2400" dirty="0" err="1">
                <a:solidFill>
                  <a:srgbClr val="333333"/>
                </a:solidFill>
              </a:rPr>
              <a:t>bán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hàng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tại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EGAS</a:t>
            </a:r>
            <a:endParaRPr lang="en-US" altLang="vi-VN" sz="240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vi-VN" sz="15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b="0" dirty="0">
                <a:solidFill>
                  <a:schemeClr val="tx1"/>
                </a:solidFill>
              </a:rPr>
              <a:t>Ca </a:t>
            </a:r>
            <a:r>
              <a:rPr lang="en-US" altLang="en-US" b="0" dirty="0" err="1">
                <a:solidFill>
                  <a:schemeClr val="tx1"/>
                </a:solidFill>
              </a:rPr>
              <a:t>bán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hàng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sau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khi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được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mở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tại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EGAS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được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tự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động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đồng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bộ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xuống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AGAS</a:t>
            </a:r>
            <a:r>
              <a:rPr lang="en-US" altLang="en-US" b="0" dirty="0">
                <a:solidFill>
                  <a:schemeClr val="tx1"/>
                </a:solidFill>
              </a:rPr>
              <a:t>. </a:t>
            </a:r>
          </a:p>
          <a:p>
            <a:pPr lvl="2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b="0" dirty="0" err="1">
                <a:solidFill>
                  <a:schemeClr val="tx1"/>
                </a:solidFill>
              </a:rPr>
              <a:t>AGAS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tham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chiếu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danh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mục</a:t>
            </a:r>
            <a:r>
              <a:rPr lang="en-US" altLang="en-US" b="0" dirty="0">
                <a:solidFill>
                  <a:schemeClr val="tx1"/>
                </a:solidFill>
              </a:rPr>
              <a:t> Ca </a:t>
            </a:r>
            <a:r>
              <a:rPr lang="en-US" altLang="en-US" b="0" dirty="0" err="1">
                <a:solidFill>
                  <a:schemeClr val="tx1"/>
                </a:solidFill>
              </a:rPr>
              <a:t>bán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hàng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được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đồng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bộ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từ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EGAS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để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áp</a:t>
            </a:r>
            <a:r>
              <a:rPr lang="en-US" altLang="en-US" b="0" dirty="0">
                <a:solidFill>
                  <a:schemeClr val="tx1"/>
                </a:solidFill>
              </a:rPr>
              <a:t> ca </a:t>
            </a:r>
            <a:r>
              <a:rPr lang="en-US" altLang="en-US" b="0" dirty="0" err="1">
                <a:solidFill>
                  <a:schemeClr val="tx1"/>
                </a:solidFill>
              </a:rPr>
              <a:t>hiệu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lực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cho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từng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vòi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bơm</a:t>
            </a:r>
            <a:r>
              <a:rPr lang="en-US" altLang="en-US" b="0" dirty="0">
                <a:solidFill>
                  <a:schemeClr val="tx1"/>
                </a:solidFill>
              </a:rPr>
              <a:t> (</a:t>
            </a:r>
            <a:r>
              <a:rPr lang="en-US" altLang="en-US" b="0" dirty="0" err="1">
                <a:solidFill>
                  <a:schemeClr val="tx1"/>
                </a:solidFill>
              </a:rPr>
              <a:t>tương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tự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Áp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giá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bán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cho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vòi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</a:rPr>
              <a:t>bơm</a:t>
            </a:r>
            <a:r>
              <a:rPr lang="en-US" altLang="en-US" b="0" dirty="0">
                <a:solidFill>
                  <a:schemeClr val="tx1"/>
                </a:solidFill>
              </a:rPr>
              <a:t>)</a:t>
            </a:r>
          </a:p>
          <a:p>
            <a:pPr lvl="2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vi-VN" altLang="en-US" b="0" dirty="0">
                <a:solidFill>
                  <a:schemeClr val="tx1"/>
                </a:solidFill>
              </a:rPr>
              <a:t>Ca của log bơm theo ca hiệu lực của vòi bơm</a:t>
            </a:r>
            <a:endParaRPr lang="en-US" altLang="en-US" b="0" dirty="0">
              <a:solidFill>
                <a:schemeClr val="tx1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48B00"/>
              </a:buClr>
              <a:buSzPct val="120000"/>
              <a:buFont typeface="Wingdings" panose="05000000000000000000" pitchFamily="2" charset="2"/>
              <a:buNone/>
              <a:defRPr/>
            </a:pPr>
            <a:endParaRPr lang="en-US" altLang="vi-VN" sz="2400" b="0" i="1" dirty="0">
              <a:solidFill>
                <a:srgbClr val="333333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rgbClr val="3333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59" y="1551026"/>
            <a:ext cx="2235223" cy="16705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866" y="1915357"/>
            <a:ext cx="5809524" cy="2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7223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883371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1. </a:t>
            </a:r>
            <a:r>
              <a:rPr lang="en-US" altLang="en-US" dirty="0" err="1">
                <a:solidFill>
                  <a:schemeClr val="tx1"/>
                </a:solidFill>
              </a:rPr>
              <a:t>Áp</a:t>
            </a:r>
            <a:r>
              <a:rPr lang="en-US" altLang="en-US" dirty="0">
                <a:solidFill>
                  <a:schemeClr val="tx1"/>
                </a:solidFill>
              </a:rPr>
              <a:t> ca </a:t>
            </a:r>
            <a:r>
              <a:rPr lang="en-US" altLang="en-US" dirty="0" err="1">
                <a:solidFill>
                  <a:schemeClr val="tx1"/>
                </a:solidFill>
              </a:rPr>
              <a:t>bán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hàng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cho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vòi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bơm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51" y="921305"/>
            <a:ext cx="8912088" cy="17226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 err="1">
                <a:solidFill>
                  <a:srgbClr val="333333"/>
                </a:solidFill>
              </a:rPr>
              <a:t>Kiểm</a:t>
            </a:r>
            <a:r>
              <a:rPr lang="en-US" altLang="en-US" sz="2400" dirty="0">
                <a:solidFill>
                  <a:srgbClr val="333333"/>
                </a:solidFill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</a:rPr>
              <a:t>tra</a:t>
            </a:r>
            <a:r>
              <a:rPr lang="en-US" altLang="en-US" sz="2400" dirty="0">
                <a:solidFill>
                  <a:srgbClr val="333333"/>
                </a:solidFill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</a:rPr>
              <a:t>đồng</a:t>
            </a:r>
            <a:r>
              <a:rPr lang="en-US" altLang="en-US" sz="2400" dirty="0">
                <a:solidFill>
                  <a:srgbClr val="333333"/>
                </a:solidFill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</a:rPr>
              <a:t>bộ</a:t>
            </a:r>
            <a:r>
              <a:rPr lang="en-US" altLang="en-US" sz="2400" dirty="0">
                <a:solidFill>
                  <a:srgbClr val="333333"/>
                </a:solidFill>
              </a:rPr>
              <a:t> ca </a:t>
            </a:r>
            <a:r>
              <a:rPr lang="en-US" altLang="en-US" sz="2400" dirty="0" err="1">
                <a:solidFill>
                  <a:srgbClr val="333333"/>
                </a:solidFill>
              </a:rPr>
              <a:t>bán</a:t>
            </a:r>
            <a:r>
              <a:rPr lang="en-US" altLang="en-US" sz="2400" dirty="0">
                <a:solidFill>
                  <a:srgbClr val="333333"/>
                </a:solidFill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</a:rPr>
              <a:t>hàng</a:t>
            </a:r>
            <a:r>
              <a:rPr lang="en-US" altLang="en-US" sz="2400" dirty="0">
                <a:solidFill>
                  <a:srgbClr val="333333"/>
                </a:solidFill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</a:rPr>
              <a:t>xuống</a:t>
            </a:r>
            <a:r>
              <a:rPr lang="en-US" altLang="en-US" sz="2400" dirty="0">
                <a:solidFill>
                  <a:srgbClr val="333333"/>
                </a:solidFill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</a:rPr>
              <a:t>AGAS</a:t>
            </a:r>
            <a:endParaRPr lang="en-US" altLang="en-US" sz="2400" dirty="0">
              <a:solidFill>
                <a:srgbClr val="3333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51" y="1562271"/>
            <a:ext cx="6604472" cy="222561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387805"/>
            <a:ext cx="2179782" cy="86821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55563" lvl="2" indent="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20000"/>
              <a:buNone/>
              <a:defRPr/>
            </a:pPr>
            <a:r>
              <a:rPr lang="en-US" altLang="en-US" sz="1800" b="0" dirty="0">
                <a:solidFill>
                  <a:srgbClr val="0000FF"/>
                </a:solidFill>
              </a:rPr>
              <a:t>Ca </a:t>
            </a:r>
            <a:r>
              <a:rPr lang="en-US" altLang="en-US" sz="1800" b="0" dirty="0" err="1">
                <a:solidFill>
                  <a:srgbClr val="0000FF"/>
                </a:solidFill>
              </a:rPr>
              <a:t>bán</a:t>
            </a:r>
            <a:r>
              <a:rPr lang="en-US" altLang="en-US" sz="1800" b="0" dirty="0">
                <a:solidFill>
                  <a:srgbClr val="0000FF"/>
                </a:solidFill>
              </a:rPr>
              <a:t> </a:t>
            </a:r>
            <a:r>
              <a:rPr lang="en-US" altLang="en-US" sz="1800" b="0" dirty="0" err="1">
                <a:solidFill>
                  <a:srgbClr val="0000FF"/>
                </a:solidFill>
              </a:rPr>
              <a:t>hàng</a:t>
            </a:r>
            <a:r>
              <a:rPr lang="en-US" altLang="en-US" sz="1800" b="0" dirty="0">
                <a:solidFill>
                  <a:srgbClr val="0000FF"/>
                </a:solidFill>
              </a:rPr>
              <a:t> </a:t>
            </a:r>
            <a:r>
              <a:rPr lang="en-US" altLang="en-US" sz="1800" b="0" dirty="0" err="1">
                <a:solidFill>
                  <a:srgbClr val="0000FF"/>
                </a:solidFill>
              </a:rPr>
              <a:t>chưa</a:t>
            </a:r>
            <a:r>
              <a:rPr lang="en-US" altLang="en-US" sz="1800" b="0" dirty="0">
                <a:solidFill>
                  <a:srgbClr val="0000FF"/>
                </a:solidFill>
              </a:rPr>
              <a:t> </a:t>
            </a:r>
            <a:r>
              <a:rPr lang="en-US" altLang="en-US" sz="1800" b="0" dirty="0" err="1">
                <a:solidFill>
                  <a:srgbClr val="0000FF"/>
                </a:solidFill>
              </a:rPr>
              <a:t>đồng</a:t>
            </a:r>
            <a:r>
              <a:rPr lang="en-US" altLang="en-US" sz="1800" b="0" dirty="0">
                <a:solidFill>
                  <a:srgbClr val="0000FF"/>
                </a:solidFill>
              </a:rPr>
              <a:t> </a:t>
            </a:r>
            <a:r>
              <a:rPr lang="en-US" altLang="en-US" sz="1800" b="0" dirty="0" err="1">
                <a:solidFill>
                  <a:srgbClr val="0000FF"/>
                </a:solidFill>
              </a:rPr>
              <a:t>bộ</a:t>
            </a:r>
            <a:r>
              <a:rPr lang="en-US" altLang="en-US" sz="1800" b="0" dirty="0">
                <a:solidFill>
                  <a:srgbClr val="0000FF"/>
                </a:solidFill>
              </a:rPr>
              <a:t> sang </a:t>
            </a:r>
            <a:r>
              <a:rPr lang="en-US" altLang="en-US" sz="1800" b="0" dirty="0" err="1">
                <a:solidFill>
                  <a:srgbClr val="0000FF"/>
                </a:solidFill>
              </a:rPr>
              <a:t>AGAS</a:t>
            </a:r>
            <a:endParaRPr lang="en-US" altLang="en-US" sz="1800" b="0" dirty="0">
              <a:solidFill>
                <a:srgbClr val="0000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650655" y="1956793"/>
            <a:ext cx="39669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30400" y="4646425"/>
            <a:ext cx="505305" cy="923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A787B1A-5279-B3CB-9687-6DD7BC684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955" y="4095526"/>
            <a:ext cx="6578984" cy="244213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304" y="1653708"/>
            <a:ext cx="2791096" cy="17226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568325" lvl="2" indent="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20000"/>
              <a:buNone/>
              <a:defRPr/>
            </a:pPr>
            <a:r>
              <a:rPr lang="en-US" altLang="en-US" sz="1800" b="0" dirty="0">
                <a:solidFill>
                  <a:srgbClr val="0000FF"/>
                </a:solidFill>
              </a:rPr>
              <a:t>Ca </a:t>
            </a:r>
            <a:r>
              <a:rPr lang="en-US" altLang="en-US" sz="1800" b="0" dirty="0" err="1">
                <a:solidFill>
                  <a:srgbClr val="0000FF"/>
                </a:solidFill>
              </a:rPr>
              <a:t>bán</a:t>
            </a:r>
            <a:r>
              <a:rPr lang="en-US" altLang="en-US" sz="1800" b="0" dirty="0">
                <a:solidFill>
                  <a:srgbClr val="0000FF"/>
                </a:solidFill>
              </a:rPr>
              <a:t> </a:t>
            </a:r>
            <a:r>
              <a:rPr lang="en-US" altLang="en-US" sz="1800" b="0" dirty="0" err="1">
                <a:solidFill>
                  <a:srgbClr val="0000FF"/>
                </a:solidFill>
              </a:rPr>
              <a:t>hàng</a:t>
            </a:r>
            <a:r>
              <a:rPr lang="en-US" altLang="en-US" sz="1800" b="0" dirty="0">
                <a:solidFill>
                  <a:srgbClr val="0000FF"/>
                </a:solidFill>
              </a:rPr>
              <a:t> </a:t>
            </a:r>
            <a:r>
              <a:rPr lang="en-US" altLang="en-US" sz="1800" b="0" dirty="0" err="1">
                <a:solidFill>
                  <a:srgbClr val="0000FF"/>
                </a:solidFill>
              </a:rPr>
              <a:t>đã</a:t>
            </a:r>
            <a:r>
              <a:rPr lang="en-US" altLang="en-US" sz="1800" b="0" dirty="0">
                <a:solidFill>
                  <a:srgbClr val="0000FF"/>
                </a:solidFill>
              </a:rPr>
              <a:t> </a:t>
            </a:r>
            <a:r>
              <a:rPr lang="en-US" altLang="en-US" sz="1800" b="0" dirty="0" err="1">
                <a:solidFill>
                  <a:srgbClr val="0000FF"/>
                </a:solidFill>
              </a:rPr>
              <a:t>đồng</a:t>
            </a:r>
            <a:r>
              <a:rPr lang="en-US" altLang="en-US" sz="1800" b="0" dirty="0">
                <a:solidFill>
                  <a:srgbClr val="0000FF"/>
                </a:solidFill>
              </a:rPr>
              <a:t> </a:t>
            </a:r>
            <a:r>
              <a:rPr lang="en-US" altLang="en-US" sz="1800" b="0" dirty="0" err="1">
                <a:solidFill>
                  <a:srgbClr val="0000FF"/>
                </a:solidFill>
              </a:rPr>
              <a:t>bộ</a:t>
            </a:r>
            <a:r>
              <a:rPr lang="en-US" altLang="en-US" sz="1800" b="0" dirty="0">
                <a:solidFill>
                  <a:srgbClr val="0000FF"/>
                </a:solidFill>
              </a:rPr>
              <a:t> sang </a:t>
            </a:r>
            <a:r>
              <a:rPr lang="en-US" altLang="en-US" sz="1800" b="0" dirty="0" err="1">
                <a:solidFill>
                  <a:srgbClr val="0000FF"/>
                </a:solidFill>
              </a:rPr>
              <a:t>AGAS</a:t>
            </a:r>
            <a:endParaRPr lang="en-US" altLang="en-US" sz="18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3523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883371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1. </a:t>
            </a:r>
            <a:r>
              <a:rPr lang="en-US" altLang="en-US" dirty="0" err="1">
                <a:solidFill>
                  <a:schemeClr val="tx1"/>
                </a:solidFill>
              </a:rPr>
              <a:t>Áp</a:t>
            </a:r>
            <a:r>
              <a:rPr lang="en-US" altLang="en-US" dirty="0">
                <a:solidFill>
                  <a:schemeClr val="tx1"/>
                </a:solidFill>
              </a:rPr>
              <a:t> ca </a:t>
            </a:r>
            <a:r>
              <a:rPr lang="en-US" altLang="en-US" dirty="0" err="1">
                <a:solidFill>
                  <a:schemeClr val="tx1"/>
                </a:solidFill>
              </a:rPr>
              <a:t>bán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hàng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cho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vòi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bơm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50" y="921305"/>
            <a:ext cx="9028149" cy="545336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vi-VN" altLang="en-US" sz="2400" dirty="0">
                <a:solidFill>
                  <a:srgbClr val="333333"/>
                </a:solidFill>
              </a:rPr>
              <a:t>Kiểm tra danh sách ca vòi bơm</a:t>
            </a:r>
            <a:endParaRPr lang="en-US" altLang="en-US" sz="2400" dirty="0">
              <a:solidFill>
                <a:srgbClr val="333333"/>
              </a:solidFill>
            </a:endParaRPr>
          </a:p>
          <a:p>
            <a:pPr lvl="2" indent="349250" eaLnBrk="1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b="0" dirty="0">
                <a:solidFill>
                  <a:srgbClr val="333333"/>
                </a:solidFill>
              </a:rPr>
              <a:t>Menu: CHXD/ Ca/ Danh </a:t>
            </a:r>
            <a:r>
              <a:rPr lang="en-US" altLang="en-US" b="0" dirty="0" err="1">
                <a:solidFill>
                  <a:srgbClr val="333333"/>
                </a:solidFill>
              </a:rPr>
              <a:t>sách</a:t>
            </a:r>
            <a:r>
              <a:rPr lang="en-US" altLang="en-US" b="0" dirty="0">
                <a:solidFill>
                  <a:srgbClr val="333333"/>
                </a:solidFill>
              </a:rPr>
              <a:t> ca </a:t>
            </a:r>
            <a:r>
              <a:rPr lang="en-US" altLang="en-US" b="0" dirty="0" err="1">
                <a:solidFill>
                  <a:srgbClr val="333333"/>
                </a:solidFill>
              </a:rPr>
              <a:t>vòi</a:t>
            </a:r>
            <a:r>
              <a:rPr lang="en-US" altLang="en-US" b="0" dirty="0">
                <a:solidFill>
                  <a:srgbClr val="333333"/>
                </a:solidFill>
              </a:rPr>
              <a:t> </a:t>
            </a:r>
            <a:r>
              <a:rPr lang="en-US" altLang="en-US" b="0" dirty="0" err="1">
                <a:solidFill>
                  <a:srgbClr val="333333"/>
                </a:solidFill>
              </a:rPr>
              <a:t>bơm</a:t>
            </a:r>
            <a:endParaRPr lang="en-US" altLang="en-US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sz="2000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sz="2000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sz="2000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b="0" dirty="0">
              <a:solidFill>
                <a:srgbClr val="333333"/>
              </a:solidFill>
            </a:endParaRPr>
          </a:p>
          <a:p>
            <a:pPr lvl="2" indent="349250" eaLnBrk="1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b="0" dirty="0">
                <a:solidFill>
                  <a:srgbClr val="333333"/>
                </a:solidFill>
              </a:rPr>
              <a:t>Ca </a:t>
            </a:r>
            <a:r>
              <a:rPr lang="en-US" altLang="en-US" b="0" dirty="0" err="1">
                <a:solidFill>
                  <a:srgbClr val="333333"/>
                </a:solidFill>
              </a:rPr>
              <a:t>hiện</a:t>
            </a:r>
            <a:r>
              <a:rPr lang="en-US" altLang="en-US" b="0" dirty="0">
                <a:solidFill>
                  <a:srgbClr val="333333"/>
                </a:solidFill>
              </a:rPr>
              <a:t> </a:t>
            </a:r>
            <a:r>
              <a:rPr lang="en-US" altLang="en-US" b="0" dirty="0" err="1">
                <a:solidFill>
                  <a:srgbClr val="333333"/>
                </a:solidFill>
              </a:rPr>
              <a:t>tại</a:t>
            </a:r>
            <a:r>
              <a:rPr lang="en-US" altLang="en-US" b="0" dirty="0">
                <a:solidFill>
                  <a:srgbClr val="333333"/>
                </a:solidFill>
              </a:rPr>
              <a:t> = </a:t>
            </a:r>
            <a:r>
              <a:rPr lang="en-US" altLang="en-US" b="0" dirty="0" err="1">
                <a:solidFill>
                  <a:srgbClr val="333333"/>
                </a:solidFill>
              </a:rPr>
              <a:t>Mã</a:t>
            </a:r>
            <a:r>
              <a:rPr lang="en-US" altLang="en-US" b="0" dirty="0">
                <a:solidFill>
                  <a:srgbClr val="333333"/>
                </a:solidFill>
              </a:rPr>
              <a:t> ca </a:t>
            </a:r>
            <a:r>
              <a:rPr lang="en-US" altLang="en-US" b="0" dirty="0" err="1">
                <a:solidFill>
                  <a:srgbClr val="333333"/>
                </a:solidFill>
              </a:rPr>
              <a:t>bán</a:t>
            </a:r>
            <a:r>
              <a:rPr lang="en-US" altLang="en-US" b="0" dirty="0">
                <a:solidFill>
                  <a:srgbClr val="333333"/>
                </a:solidFill>
              </a:rPr>
              <a:t> </a:t>
            </a:r>
            <a:r>
              <a:rPr lang="en-US" altLang="en-US" b="0" dirty="0" err="1">
                <a:solidFill>
                  <a:srgbClr val="333333"/>
                </a:solidFill>
              </a:rPr>
              <a:t>hàng</a:t>
            </a:r>
            <a:r>
              <a:rPr lang="en-US" altLang="en-US" b="0" dirty="0">
                <a:solidFill>
                  <a:srgbClr val="333333"/>
                </a:solidFill>
              </a:rPr>
              <a:t> </a:t>
            </a:r>
            <a:r>
              <a:rPr lang="en-US" altLang="en-US" b="0" dirty="0" err="1">
                <a:solidFill>
                  <a:srgbClr val="333333"/>
                </a:solidFill>
              </a:rPr>
              <a:t>hiện</a:t>
            </a:r>
            <a:r>
              <a:rPr lang="en-US" altLang="en-US" b="0" dirty="0">
                <a:solidFill>
                  <a:srgbClr val="333333"/>
                </a:solidFill>
              </a:rPr>
              <a:t> </a:t>
            </a:r>
            <a:r>
              <a:rPr lang="en-US" altLang="en-US" b="0" dirty="0" err="1">
                <a:solidFill>
                  <a:srgbClr val="333333"/>
                </a:solidFill>
              </a:rPr>
              <a:t>tại</a:t>
            </a:r>
            <a:endParaRPr lang="en-US" altLang="en-US" b="0" dirty="0">
              <a:solidFill>
                <a:srgbClr val="333333"/>
              </a:solidFill>
            </a:endParaRPr>
          </a:p>
          <a:p>
            <a:pPr lvl="2" indent="349250" eaLnBrk="1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b="0" dirty="0">
                <a:solidFill>
                  <a:srgbClr val="333333"/>
                </a:solidFill>
              </a:rPr>
              <a:t>ID ca </a:t>
            </a:r>
            <a:r>
              <a:rPr lang="en-US" altLang="en-US" b="0" dirty="0" err="1">
                <a:solidFill>
                  <a:srgbClr val="333333"/>
                </a:solidFill>
              </a:rPr>
              <a:t>hiện</a:t>
            </a:r>
            <a:r>
              <a:rPr lang="en-US" altLang="en-US" b="0" dirty="0">
                <a:solidFill>
                  <a:srgbClr val="333333"/>
                </a:solidFill>
              </a:rPr>
              <a:t> </a:t>
            </a:r>
            <a:r>
              <a:rPr lang="en-US" altLang="en-US" b="0" dirty="0" err="1">
                <a:solidFill>
                  <a:srgbClr val="333333"/>
                </a:solidFill>
              </a:rPr>
              <a:t>tại</a:t>
            </a:r>
            <a:r>
              <a:rPr lang="en-US" altLang="en-US" b="0" dirty="0">
                <a:solidFill>
                  <a:srgbClr val="333333"/>
                </a:solidFill>
              </a:rPr>
              <a:t> = ID ca </a:t>
            </a:r>
            <a:r>
              <a:rPr lang="en-US" altLang="en-US" b="0" dirty="0" err="1">
                <a:solidFill>
                  <a:srgbClr val="333333"/>
                </a:solidFill>
              </a:rPr>
              <a:t>bán</a:t>
            </a:r>
            <a:r>
              <a:rPr lang="en-US" altLang="en-US" b="0" dirty="0">
                <a:solidFill>
                  <a:srgbClr val="333333"/>
                </a:solidFill>
              </a:rPr>
              <a:t> </a:t>
            </a:r>
            <a:r>
              <a:rPr lang="en-US" altLang="en-US" b="0" dirty="0" err="1">
                <a:solidFill>
                  <a:srgbClr val="333333"/>
                </a:solidFill>
              </a:rPr>
              <a:t>hàng</a:t>
            </a:r>
            <a:r>
              <a:rPr lang="en-US" altLang="en-US" b="0" dirty="0">
                <a:solidFill>
                  <a:srgbClr val="333333"/>
                </a:solidFill>
              </a:rPr>
              <a:t> </a:t>
            </a:r>
            <a:r>
              <a:rPr lang="en-US" altLang="en-US" b="0" dirty="0" err="1">
                <a:solidFill>
                  <a:srgbClr val="333333"/>
                </a:solidFill>
              </a:rPr>
              <a:t>tương</a:t>
            </a:r>
            <a:r>
              <a:rPr lang="en-US" altLang="en-US" b="0" dirty="0">
                <a:solidFill>
                  <a:srgbClr val="333333"/>
                </a:solidFill>
              </a:rPr>
              <a:t> </a:t>
            </a:r>
            <a:r>
              <a:rPr lang="en-US" altLang="en-US" b="0" dirty="0" err="1">
                <a:solidFill>
                  <a:srgbClr val="333333"/>
                </a:solidFill>
              </a:rPr>
              <a:t>ứng</a:t>
            </a:r>
            <a:r>
              <a:rPr lang="en-US" altLang="en-US" b="0" dirty="0">
                <a:solidFill>
                  <a:srgbClr val="333333"/>
                </a:solidFill>
              </a:rPr>
              <a:t> </a:t>
            </a:r>
            <a:r>
              <a:rPr lang="en-US" altLang="en-US" b="0" dirty="0" err="1">
                <a:solidFill>
                  <a:srgbClr val="333333"/>
                </a:solidFill>
              </a:rPr>
              <a:t>với</a:t>
            </a:r>
            <a:r>
              <a:rPr lang="en-US" altLang="en-US" b="0" dirty="0">
                <a:solidFill>
                  <a:srgbClr val="333333"/>
                </a:solidFill>
              </a:rPr>
              <a:t> </a:t>
            </a:r>
            <a:r>
              <a:rPr lang="en-US" altLang="en-US" b="0" dirty="0" err="1">
                <a:solidFill>
                  <a:srgbClr val="333333"/>
                </a:solidFill>
              </a:rPr>
              <a:t>Mã</a:t>
            </a:r>
            <a:r>
              <a:rPr lang="en-US" altLang="en-US" b="0" dirty="0">
                <a:solidFill>
                  <a:srgbClr val="333333"/>
                </a:solidFill>
              </a:rPr>
              <a:t> ca</a:t>
            </a:r>
            <a:endParaRPr lang="vi-VN" altLang="en-US" b="0" dirty="0">
              <a:solidFill>
                <a:srgbClr val="33333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75" y="1969670"/>
            <a:ext cx="7884600" cy="245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7630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883371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1. </a:t>
            </a:r>
            <a:r>
              <a:rPr lang="en-US" altLang="en-US" dirty="0" err="1">
                <a:solidFill>
                  <a:schemeClr val="tx1"/>
                </a:solidFill>
              </a:rPr>
              <a:t>Áp</a:t>
            </a:r>
            <a:r>
              <a:rPr lang="en-US" altLang="en-US" dirty="0">
                <a:solidFill>
                  <a:schemeClr val="tx1"/>
                </a:solidFill>
              </a:rPr>
              <a:t> ca </a:t>
            </a:r>
            <a:r>
              <a:rPr lang="en-US" altLang="en-US" dirty="0" err="1">
                <a:solidFill>
                  <a:schemeClr val="tx1"/>
                </a:solidFill>
              </a:rPr>
              <a:t>bán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hàng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cho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vòi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bơm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50" y="921305"/>
            <a:ext cx="9028149" cy="545336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 err="1">
                <a:solidFill>
                  <a:srgbClr val="333333"/>
                </a:solidFill>
              </a:rPr>
              <a:t>Cách</a:t>
            </a:r>
            <a:r>
              <a:rPr lang="en-US" altLang="en-US" sz="2400" dirty="0">
                <a:solidFill>
                  <a:srgbClr val="333333"/>
                </a:solidFill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</a:rPr>
              <a:t>xem</a:t>
            </a:r>
            <a:r>
              <a:rPr lang="en-US" altLang="en-US" sz="2400" dirty="0">
                <a:solidFill>
                  <a:srgbClr val="333333"/>
                </a:solidFill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</a:rPr>
              <a:t>mã</a:t>
            </a:r>
            <a:r>
              <a:rPr lang="en-US" altLang="en-US" sz="2400" dirty="0">
                <a:solidFill>
                  <a:srgbClr val="333333"/>
                </a:solidFill>
              </a:rPr>
              <a:t> ca, ID ca </a:t>
            </a:r>
            <a:r>
              <a:rPr lang="en-US" altLang="en-US" sz="2400" dirty="0" err="1">
                <a:solidFill>
                  <a:srgbClr val="333333"/>
                </a:solidFill>
              </a:rPr>
              <a:t>bán</a:t>
            </a:r>
            <a:r>
              <a:rPr lang="en-US" altLang="en-US" sz="2400" dirty="0">
                <a:solidFill>
                  <a:srgbClr val="333333"/>
                </a:solidFill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</a:rPr>
              <a:t>hàng</a:t>
            </a:r>
            <a:endParaRPr lang="en-US" altLang="en-US" sz="240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20000"/>
              <a:buNone/>
              <a:defRPr/>
            </a:pPr>
            <a:r>
              <a:rPr lang="en-US" altLang="en-US" sz="2400" b="0" dirty="0">
                <a:solidFill>
                  <a:srgbClr val="333333"/>
                </a:solidFill>
              </a:rPr>
              <a:t>	</a:t>
            </a:r>
            <a:endParaRPr lang="en-US" altLang="en-US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sz="2000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sz="2000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sz="2000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b="0" dirty="0">
              <a:solidFill>
                <a:srgbClr val="33333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23" y="1516841"/>
            <a:ext cx="7986660" cy="299139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297" y="921306"/>
            <a:ext cx="2638697" cy="3936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568325" lvl="2" indent="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20000"/>
              <a:buNone/>
              <a:defRPr/>
            </a:pPr>
            <a:r>
              <a:rPr lang="en-US" altLang="en-US" sz="2400" b="0" dirty="0">
                <a:solidFill>
                  <a:srgbClr val="0000FF"/>
                </a:solidFill>
              </a:rPr>
              <a:t>Id ca </a:t>
            </a:r>
            <a:r>
              <a:rPr lang="en-US" altLang="en-US" sz="2400" b="0" dirty="0" err="1">
                <a:solidFill>
                  <a:srgbClr val="0000FF"/>
                </a:solidFill>
              </a:rPr>
              <a:t>bán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hàng</a:t>
            </a:r>
            <a:endParaRPr lang="en-US" altLang="en-US" sz="2400" b="0" dirty="0">
              <a:solidFill>
                <a:srgbClr val="0000FF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66" y="4710084"/>
            <a:ext cx="3178628" cy="3936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568325" lvl="2" indent="0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20000"/>
              <a:buNone/>
              <a:defRPr/>
            </a:pPr>
            <a:r>
              <a:rPr lang="en-US" altLang="en-US" sz="2400" b="0" dirty="0" err="1">
                <a:solidFill>
                  <a:srgbClr val="0000FF"/>
                </a:solidFill>
              </a:rPr>
              <a:t>Mã</a:t>
            </a:r>
            <a:r>
              <a:rPr lang="en-US" altLang="en-US" sz="2400" b="0" dirty="0">
                <a:solidFill>
                  <a:srgbClr val="0000FF"/>
                </a:solidFill>
              </a:rPr>
              <a:t> ca </a:t>
            </a:r>
            <a:r>
              <a:rPr lang="en-US" altLang="en-US" sz="2400" b="0" dirty="0" err="1">
                <a:solidFill>
                  <a:srgbClr val="0000FF"/>
                </a:solidFill>
              </a:rPr>
              <a:t>bán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hàng</a:t>
            </a:r>
            <a:endParaRPr lang="en-US" altLang="en-US" sz="2400" b="0" dirty="0">
              <a:solidFill>
                <a:srgbClr val="0000FF"/>
              </a:solidFill>
            </a:endParaRPr>
          </a:p>
        </p:txBody>
      </p:sp>
      <p:cxnSp>
        <p:nvCxnSpPr>
          <p:cNvPr id="3" name="Straight Arrow Connector 2"/>
          <p:cNvCxnSpPr>
            <a:stCxn id="7" idx="0"/>
          </p:cNvCxnSpPr>
          <p:nvPr/>
        </p:nvCxnSpPr>
        <p:spPr>
          <a:xfrm flipH="1" flipV="1">
            <a:off x="1576252" y="3805648"/>
            <a:ext cx="283028" cy="90443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</p:cNvCxnSpPr>
          <p:nvPr/>
        </p:nvCxnSpPr>
        <p:spPr>
          <a:xfrm flipH="1">
            <a:off x="7532914" y="1314994"/>
            <a:ext cx="82732" cy="39188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683" y="4814712"/>
            <a:ext cx="4812199" cy="162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3656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883371" cy="863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1. Áp ca bán hàng cho log bơm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chemeClr val="tx1"/>
                </a:solidFill>
              </a:rPr>
              <a:t>Xóa</a:t>
            </a:r>
            <a:r>
              <a:rPr lang="en-US" altLang="en-US" sz="2400" b="0" dirty="0">
                <a:solidFill>
                  <a:schemeClr val="tx1"/>
                </a:solidFill>
              </a:rPr>
              <a:t> ca </a:t>
            </a:r>
            <a:r>
              <a:rPr lang="en-US" altLang="en-US" sz="2400" b="0" dirty="0" err="1">
                <a:solidFill>
                  <a:schemeClr val="tx1"/>
                </a:solidFill>
              </a:rPr>
              <a:t>bán</a:t>
            </a:r>
            <a:r>
              <a:rPr lang="en-US" altLang="en-US" sz="2400" b="0" dirty="0">
                <a:solidFill>
                  <a:schemeClr val="tx1"/>
                </a:solidFill>
              </a:rPr>
              <a:t> </a:t>
            </a:r>
            <a:r>
              <a:rPr lang="en-US" altLang="en-US" sz="2400" b="0" dirty="0" err="1">
                <a:solidFill>
                  <a:schemeClr val="tx1"/>
                </a:solidFill>
              </a:rPr>
              <a:t>hàng</a:t>
            </a:r>
            <a:r>
              <a:rPr lang="en-US" altLang="en-US" sz="2400" b="0" dirty="0">
                <a:solidFill>
                  <a:schemeClr val="tx1"/>
                </a:solidFill>
              </a:rPr>
              <a:t> </a:t>
            </a: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chemeClr val="tx1"/>
                </a:solidFill>
              </a:rPr>
              <a:t>Tại</a:t>
            </a:r>
            <a:r>
              <a:rPr lang="en-US" altLang="en-US" sz="2000" b="0" dirty="0">
                <a:solidFill>
                  <a:schemeClr val="tx1"/>
                </a:solidFill>
              </a:rPr>
              <a:t> Client: </a:t>
            </a:r>
            <a:r>
              <a:rPr lang="en-US" altLang="en-US" sz="2000" b="0" dirty="0" err="1">
                <a:solidFill>
                  <a:schemeClr val="tx1"/>
                </a:solidFill>
              </a:rPr>
              <a:t>Không</a:t>
            </a:r>
            <a:r>
              <a:rPr lang="en-US" altLang="en-US" sz="2000" b="0" dirty="0">
                <a:solidFill>
                  <a:schemeClr val="tx1"/>
                </a:solidFill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</a:rPr>
              <a:t>cho</a:t>
            </a:r>
            <a:r>
              <a:rPr lang="en-US" altLang="en-US" sz="2000" b="0" dirty="0">
                <a:solidFill>
                  <a:schemeClr val="tx1"/>
                </a:solidFill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</a:rPr>
              <a:t>xóa</a:t>
            </a:r>
            <a:r>
              <a:rPr lang="en-US" altLang="en-US" sz="2000" b="0" dirty="0">
                <a:solidFill>
                  <a:schemeClr val="tx1"/>
                </a:solidFill>
              </a:rPr>
              <a:t> ca </a:t>
            </a:r>
            <a:r>
              <a:rPr lang="en-US" altLang="en-US" sz="2000" b="0" dirty="0" err="1">
                <a:solidFill>
                  <a:schemeClr val="tx1"/>
                </a:solidFill>
              </a:rPr>
              <a:t>nếu</a:t>
            </a:r>
            <a:r>
              <a:rPr lang="en-US" altLang="en-US" sz="2000" b="0" dirty="0">
                <a:solidFill>
                  <a:schemeClr val="tx1"/>
                </a:solidFill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</a:rPr>
              <a:t>có</a:t>
            </a:r>
            <a:r>
              <a:rPr lang="en-US" altLang="en-US" sz="2000" b="0" dirty="0">
                <a:solidFill>
                  <a:schemeClr val="tx1"/>
                </a:solidFill>
              </a:rPr>
              <a:t> log </a:t>
            </a:r>
            <a:r>
              <a:rPr lang="en-US" altLang="en-US" sz="2000" b="0" dirty="0" err="1">
                <a:solidFill>
                  <a:schemeClr val="tx1"/>
                </a:solidFill>
              </a:rPr>
              <a:t>bơm</a:t>
            </a:r>
            <a:endParaRPr lang="en-US" altLang="en-US" sz="2000" b="0" dirty="0">
              <a:solidFill>
                <a:schemeClr val="tx1"/>
              </a:solidFill>
            </a:endParaRP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chemeClr val="tx1"/>
                </a:solidFill>
              </a:rPr>
              <a:t>Tại</a:t>
            </a:r>
            <a:r>
              <a:rPr lang="en-US" altLang="en-US" sz="2000" b="0" dirty="0">
                <a:solidFill>
                  <a:schemeClr val="tx1"/>
                </a:solidFill>
              </a:rPr>
              <a:t> Center: </a:t>
            </a:r>
            <a:r>
              <a:rPr lang="en-US" altLang="en-US" sz="2000" b="0" dirty="0" err="1">
                <a:solidFill>
                  <a:schemeClr val="tx1"/>
                </a:solidFill>
              </a:rPr>
              <a:t>Hệ</a:t>
            </a:r>
            <a:r>
              <a:rPr lang="en-US" altLang="en-US" sz="2000" b="0" dirty="0">
                <a:solidFill>
                  <a:schemeClr val="tx1"/>
                </a:solidFill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</a:rPr>
              <a:t>thống</a:t>
            </a:r>
            <a:r>
              <a:rPr lang="en-US" altLang="en-US" sz="2000" b="0" dirty="0">
                <a:solidFill>
                  <a:schemeClr val="tx1"/>
                </a:solidFill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</a:rPr>
              <a:t>không</a:t>
            </a:r>
            <a:r>
              <a:rPr lang="en-US" altLang="en-US" sz="2000" b="0" dirty="0">
                <a:solidFill>
                  <a:schemeClr val="tx1"/>
                </a:solidFill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</a:rPr>
              <a:t>kiểm</a:t>
            </a:r>
            <a:r>
              <a:rPr lang="en-US" altLang="en-US" sz="2000" b="0" dirty="0">
                <a:solidFill>
                  <a:schemeClr val="tx1"/>
                </a:solidFill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</a:rPr>
              <a:t>soát</a:t>
            </a:r>
            <a:r>
              <a:rPr lang="en-US" altLang="en-US" sz="2000" b="0" dirty="0">
                <a:solidFill>
                  <a:schemeClr val="tx1"/>
                </a:solidFill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</a:rPr>
              <a:t>được</a:t>
            </a:r>
            <a:r>
              <a:rPr lang="en-US" altLang="en-US" sz="2000" b="0" dirty="0">
                <a:solidFill>
                  <a:schemeClr val="tx1"/>
                </a:solidFill>
              </a:rPr>
              <a:t> log </a:t>
            </a:r>
            <a:r>
              <a:rPr lang="en-US" altLang="en-US" sz="2000" b="0" dirty="0" err="1">
                <a:solidFill>
                  <a:schemeClr val="tx1"/>
                </a:solidFill>
              </a:rPr>
              <a:t>bơm</a:t>
            </a:r>
            <a:r>
              <a:rPr lang="en-US" altLang="en-US" sz="2000" b="0" dirty="0">
                <a:solidFill>
                  <a:schemeClr val="tx1"/>
                </a:solidFill>
              </a:rPr>
              <a:t>. </a:t>
            </a:r>
            <a:r>
              <a:rPr lang="en-US" altLang="en-US" sz="2000" b="0" dirty="0" err="1">
                <a:solidFill>
                  <a:schemeClr val="tx1"/>
                </a:solidFill>
              </a:rPr>
              <a:t>Vì</a:t>
            </a:r>
            <a:r>
              <a:rPr lang="en-US" altLang="en-US" sz="2000" b="0" dirty="0">
                <a:solidFill>
                  <a:schemeClr val="tx1"/>
                </a:solidFill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</a:rPr>
              <a:t>vậy</a:t>
            </a:r>
            <a:r>
              <a:rPr lang="en-US" altLang="en-US" sz="2000" b="0" dirty="0">
                <a:solidFill>
                  <a:schemeClr val="tx1"/>
                </a:solidFill>
              </a:rPr>
              <a:t>, </a:t>
            </a:r>
            <a:r>
              <a:rPr lang="en-US" altLang="en-US" sz="2000" b="0" dirty="0" err="1">
                <a:solidFill>
                  <a:srgbClr val="FF0000"/>
                </a:solidFill>
              </a:rPr>
              <a:t>không</a:t>
            </a:r>
            <a:r>
              <a:rPr lang="en-US" altLang="en-US" sz="2000" b="0" dirty="0">
                <a:solidFill>
                  <a:srgbClr val="FF0000"/>
                </a:solidFill>
              </a:rPr>
              <a:t> </a:t>
            </a:r>
            <a:r>
              <a:rPr lang="en-US" altLang="en-US" sz="2000" b="0" dirty="0" err="1">
                <a:solidFill>
                  <a:srgbClr val="FF0000"/>
                </a:solidFill>
              </a:rPr>
              <a:t>khuyến</a:t>
            </a:r>
            <a:r>
              <a:rPr lang="en-US" altLang="en-US" sz="2000" b="0" dirty="0">
                <a:solidFill>
                  <a:srgbClr val="FF0000"/>
                </a:solidFill>
              </a:rPr>
              <a:t> </a:t>
            </a:r>
            <a:r>
              <a:rPr lang="en-US" altLang="en-US" sz="2000" b="0" dirty="0" err="1">
                <a:solidFill>
                  <a:srgbClr val="FF0000"/>
                </a:solidFill>
              </a:rPr>
              <a:t>khích</a:t>
            </a:r>
            <a:r>
              <a:rPr lang="en-US" altLang="en-US" sz="2000" b="0" dirty="0">
                <a:solidFill>
                  <a:srgbClr val="FF0000"/>
                </a:solidFill>
              </a:rPr>
              <a:t> </a:t>
            </a:r>
            <a:r>
              <a:rPr lang="en-US" altLang="en-US" sz="2000" b="0" dirty="0" err="1">
                <a:solidFill>
                  <a:srgbClr val="FF0000"/>
                </a:solidFill>
              </a:rPr>
              <a:t>mở</a:t>
            </a:r>
            <a:r>
              <a:rPr lang="en-US" altLang="en-US" sz="2000" b="0" dirty="0">
                <a:solidFill>
                  <a:srgbClr val="FF0000"/>
                </a:solidFill>
              </a:rPr>
              <a:t> ca </a:t>
            </a:r>
            <a:r>
              <a:rPr lang="en-US" altLang="en-US" sz="2000" b="0" dirty="0" err="1">
                <a:solidFill>
                  <a:srgbClr val="FF0000"/>
                </a:solidFill>
              </a:rPr>
              <a:t>tại</a:t>
            </a:r>
            <a:r>
              <a:rPr lang="en-US" altLang="en-US" sz="2000" b="0" dirty="0">
                <a:solidFill>
                  <a:srgbClr val="FF0000"/>
                </a:solidFill>
              </a:rPr>
              <a:t> Center</a:t>
            </a: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2519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27E9E33-87D5-E61A-A164-878A78CD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85050" cy="863600"/>
          </a:xfrm>
        </p:spPr>
        <p:txBody>
          <a:bodyPr/>
          <a:lstStyle/>
          <a:p>
            <a:pPr eaLnBrk="1" hangingPunct="1"/>
            <a:r>
              <a:rPr lang="en-US" altLang="vi-VN">
                <a:solidFill>
                  <a:schemeClr val="tx1"/>
                </a:solidFill>
              </a:rPr>
              <a:t>  NỘI DUNG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575C-9B9B-7919-8DED-32EF687769E5}"/>
              </a:ext>
            </a:extLst>
          </p:cNvPr>
          <p:cNvSpPr txBox="1">
            <a:spLocks/>
          </p:cNvSpPr>
          <p:nvPr/>
        </p:nvSpPr>
        <p:spPr bwMode="auto">
          <a:xfrm>
            <a:off x="387275" y="863600"/>
            <a:ext cx="8756725" cy="48996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914400" lvl="2" indent="-457200" eaLnBrk="1" hangingPunct="1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  <a:buSzPct val="120000"/>
              <a:buNone/>
              <a:defRPr/>
            </a:pPr>
            <a:r>
              <a:rPr lang="en-US" altLang="vi-VN" sz="2400" dirty="0">
                <a:solidFill>
                  <a:srgbClr val="333333"/>
                </a:solidFill>
              </a:rPr>
              <a:t>I. </a:t>
            </a:r>
            <a:r>
              <a:rPr lang="en-US" altLang="vi-VN" sz="2400" dirty="0" err="1">
                <a:solidFill>
                  <a:srgbClr val="333333"/>
                </a:solidFill>
              </a:rPr>
              <a:t>Nguyên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tắc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chung</a:t>
            </a:r>
            <a:endParaRPr lang="en-US" altLang="vi-VN" sz="2400" dirty="0">
              <a:solidFill>
                <a:srgbClr val="333333"/>
              </a:solidFill>
            </a:endParaRPr>
          </a:p>
          <a:p>
            <a:pPr marL="914400" lvl="2" indent="-457200" eaLnBrk="1" hangingPunct="1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  <a:buSzPct val="120000"/>
              <a:buNone/>
              <a:defRPr/>
            </a:pPr>
            <a:r>
              <a:rPr lang="en-US" altLang="vi-VN" sz="2400" dirty="0">
                <a:solidFill>
                  <a:srgbClr val="333333"/>
                </a:solidFill>
              </a:rPr>
              <a:t>II. </a:t>
            </a:r>
            <a:r>
              <a:rPr lang="en-US" altLang="vi-VN" sz="2400" dirty="0" err="1">
                <a:solidFill>
                  <a:srgbClr val="333333"/>
                </a:solidFill>
              </a:rPr>
              <a:t>Thiết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lập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tham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số</a:t>
            </a:r>
            <a:endParaRPr lang="en-US" altLang="vi-VN" sz="2400" dirty="0">
              <a:solidFill>
                <a:srgbClr val="333333"/>
              </a:solidFill>
            </a:endParaRPr>
          </a:p>
          <a:p>
            <a:pPr marL="914400" lvl="2" indent="-457200" eaLnBrk="1" hangingPunct="1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r>
              <a:rPr lang="en-US" altLang="vi-VN" sz="2400" dirty="0">
                <a:solidFill>
                  <a:srgbClr val="333333"/>
                </a:solidFill>
              </a:rPr>
              <a:t>III. </a:t>
            </a:r>
            <a:r>
              <a:rPr lang="en-US" altLang="vi-VN" sz="2400" dirty="0" err="1">
                <a:solidFill>
                  <a:srgbClr val="333333"/>
                </a:solidFill>
              </a:rPr>
              <a:t>Nghiệp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vụ</a:t>
            </a:r>
            <a:endParaRPr lang="en-US" altLang="vi-VN" sz="2400" dirty="0">
              <a:solidFill>
                <a:srgbClr val="333333"/>
              </a:solidFill>
            </a:endParaRPr>
          </a:p>
          <a:p>
            <a:pPr marL="914400" lvl="2" indent="-457200" eaLnBrk="1" hangingPunct="1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r>
              <a:rPr lang="en-US" altLang="vi-VN" sz="2400" dirty="0">
                <a:solidFill>
                  <a:srgbClr val="333333"/>
                </a:solidFill>
              </a:rPr>
              <a:t>IV. Quy </a:t>
            </a:r>
            <a:r>
              <a:rPr lang="en-US" altLang="vi-VN" sz="2400" dirty="0" err="1">
                <a:solidFill>
                  <a:srgbClr val="333333"/>
                </a:solidFill>
              </a:rPr>
              <a:t>trình</a:t>
            </a:r>
            <a:r>
              <a:rPr lang="en-US" altLang="vi-VN" sz="2400" dirty="0">
                <a:solidFill>
                  <a:srgbClr val="333333"/>
                </a:solidFill>
              </a:rPr>
              <a:t> ca </a:t>
            </a:r>
            <a:r>
              <a:rPr lang="en-US" altLang="vi-VN" sz="2400" dirty="0" err="1">
                <a:solidFill>
                  <a:srgbClr val="333333"/>
                </a:solidFill>
              </a:rPr>
              <a:t>bán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hàng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và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Báo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cáo</a:t>
            </a:r>
            <a:endParaRPr lang="en-US" altLang="vi-VN" sz="24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2. </a:t>
            </a:r>
            <a:r>
              <a:rPr lang="en-US" altLang="en-US" dirty="0" err="1">
                <a:solidFill>
                  <a:schemeClr val="tx1"/>
                </a:solidFill>
              </a:rPr>
              <a:t>Chứng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từ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gán</a:t>
            </a:r>
            <a:r>
              <a:rPr lang="en-US" altLang="en-US" dirty="0">
                <a:solidFill>
                  <a:schemeClr val="tx1"/>
                </a:solidFill>
              </a:rPr>
              <a:t> log </a:t>
            </a:r>
            <a:r>
              <a:rPr lang="en-US" altLang="en-US" dirty="0" err="1">
                <a:solidFill>
                  <a:schemeClr val="tx1"/>
                </a:solidFill>
              </a:rPr>
              <a:t>bơm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1"/>
            <a:ext cx="9144000" cy="612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>
                <a:solidFill>
                  <a:srgbClr val="333333"/>
                </a:solidFill>
              </a:rPr>
              <a:t>Danh </a:t>
            </a:r>
            <a:r>
              <a:rPr lang="en-US" altLang="en-US" sz="2400" b="0" dirty="0" err="1">
                <a:solidFill>
                  <a:srgbClr val="333333"/>
                </a:solidFill>
              </a:rPr>
              <a:t>sách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Tcode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gán</a:t>
            </a:r>
            <a:r>
              <a:rPr lang="en-US" altLang="en-US" sz="2400" b="0" dirty="0">
                <a:solidFill>
                  <a:srgbClr val="333333"/>
                </a:solidFill>
              </a:rPr>
              <a:t> log </a:t>
            </a:r>
            <a:r>
              <a:rPr lang="en-US" altLang="en-US" sz="2400" b="0" dirty="0" err="1">
                <a:solidFill>
                  <a:srgbClr val="333333"/>
                </a:solidFill>
              </a:rPr>
              <a:t>bơm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endParaRPr lang="en-US" altLang="vi-VN" sz="2400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48B00"/>
              </a:buClr>
              <a:buSzPct val="120000"/>
              <a:buFont typeface="Wingdings" panose="05000000000000000000" pitchFamily="2" charset="2"/>
              <a:buNone/>
              <a:defRPr/>
            </a:pPr>
            <a:endParaRPr lang="en-US" altLang="vi-VN" sz="2400" b="0" i="1" dirty="0">
              <a:solidFill>
                <a:srgbClr val="333333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rgbClr val="333333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AA30548-1317-E965-7015-8BB4E8213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110621"/>
              </p:ext>
            </p:extLst>
          </p:nvPr>
        </p:nvGraphicFramePr>
        <p:xfrm>
          <a:off x="1" y="1476461"/>
          <a:ext cx="9143999" cy="4091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951">
                  <a:extLst>
                    <a:ext uri="{9D8B030D-6E8A-4147-A177-3AD203B41FA5}">
                      <a16:colId xmlns:a16="http://schemas.microsoft.com/office/drawing/2014/main" val="1109594967"/>
                    </a:ext>
                  </a:extLst>
                </a:gridCol>
                <a:gridCol w="2147582">
                  <a:extLst>
                    <a:ext uri="{9D8B030D-6E8A-4147-A177-3AD203B41FA5}">
                      <a16:colId xmlns:a16="http://schemas.microsoft.com/office/drawing/2014/main" val="3963684816"/>
                    </a:ext>
                  </a:extLst>
                </a:gridCol>
                <a:gridCol w="738231">
                  <a:extLst>
                    <a:ext uri="{9D8B030D-6E8A-4147-A177-3AD203B41FA5}">
                      <a16:colId xmlns:a16="http://schemas.microsoft.com/office/drawing/2014/main" val="747754235"/>
                    </a:ext>
                  </a:extLst>
                </a:gridCol>
                <a:gridCol w="3900881">
                  <a:extLst>
                    <a:ext uri="{9D8B030D-6E8A-4147-A177-3AD203B41FA5}">
                      <a16:colId xmlns:a16="http://schemas.microsoft.com/office/drawing/2014/main" val="1333562896"/>
                    </a:ext>
                  </a:extLst>
                </a:gridCol>
                <a:gridCol w="1862354">
                  <a:extLst>
                    <a:ext uri="{9D8B030D-6E8A-4147-A177-3AD203B41FA5}">
                      <a16:colId xmlns:a16="http://schemas.microsoft.com/office/drawing/2014/main" val="1596464987"/>
                    </a:ext>
                  </a:extLst>
                </a:gridCol>
              </a:tblGrid>
              <a:tr h="614096"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Gửi log E-Invoice</a:t>
                      </a:r>
                    </a:p>
                  </a:txBody>
                  <a:tcPr marL="47469" marR="47469" marT="0" marB="0" anchor="ctr"/>
                </a:tc>
                <a:extLst>
                  <a:ext uri="{0D108BD9-81ED-4DB2-BD59-A6C34878D82A}">
                    <a16:rowId xmlns:a16="http://schemas.microsoft.com/office/drawing/2014/main" val="2392271429"/>
                  </a:ext>
                </a:extLst>
              </a:tr>
              <a:tr h="419232"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0" marB="0" anchor="ctr"/>
                </a:tc>
                <a:tc rowSpan="3">
                  <a:txBody>
                    <a:bodyPr/>
                    <a:lstStyle/>
                    <a:p>
                      <a:pPr marL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 đơn ngay – Vãng lai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 hóa đơn thu tiền mặt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7469" marR="47469" marT="0" marB="0" anchor="ctr"/>
                </a:tc>
                <a:extLst>
                  <a:ext uri="{0D108BD9-81ED-4DB2-BD59-A6C34878D82A}">
                    <a16:rowId xmlns:a16="http://schemas.microsoft.com/office/drawing/2014/main" val="1771586763"/>
                  </a:ext>
                </a:extLst>
              </a:tr>
              <a:tr h="363787"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47469" marR="47469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 hóa đơn thanh toán bằng</a:t>
                      </a:r>
                      <a:r>
                        <a:rPr lang="pt-BR" sz="16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thẻ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7469" marR="47469" marT="0" marB="0" anchor="ctr"/>
                </a:tc>
                <a:extLst>
                  <a:ext uri="{0D108BD9-81ED-4DB2-BD59-A6C34878D82A}">
                    <a16:rowId xmlns:a16="http://schemas.microsoft.com/office/drawing/2014/main" val="386740161"/>
                  </a:ext>
                </a:extLst>
              </a:tr>
              <a:tr h="438838"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 hóa đơn thanh toán bằng</a:t>
                      </a:r>
                      <a:r>
                        <a:rPr lang="pt-BR" sz="16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thẻ (giá bán lẻ)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7469" marR="47469" marT="0" marB="0" anchor="ctr"/>
                </a:tc>
                <a:extLst>
                  <a:ext uri="{0D108BD9-81ED-4DB2-BD59-A6C34878D82A}">
                    <a16:rowId xmlns:a16="http://schemas.microsoft.com/office/drawing/2014/main" val="164534521"/>
                  </a:ext>
                </a:extLst>
              </a:tr>
              <a:tr h="506081"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 đơn ngay – Công nợ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 công nợ trả chậm kiêm hóa đơn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7469" marR="47469" marT="0" marB="0" anchor="ctr"/>
                </a:tc>
                <a:extLst>
                  <a:ext uri="{0D108BD9-81ED-4DB2-BD59-A6C34878D82A}">
                    <a16:rowId xmlns:a16="http://schemas.microsoft.com/office/drawing/2014/main" val="4164924759"/>
                  </a:ext>
                </a:extLst>
              </a:tr>
              <a:tr h="361345"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xuất kho</a:t>
                      </a:r>
                      <a:endParaRPr lang="en-US" sz="1800" dirty="0"/>
                    </a:p>
                  </a:txBody>
                  <a:tcPr marL="47469" marR="47469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E422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 hộ công ty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0" marB="0" anchor="ctr"/>
                </a:tc>
                <a:extLst>
                  <a:ext uri="{0D108BD9-81ED-4DB2-BD59-A6C34878D82A}">
                    <a16:rowId xmlns:a16="http://schemas.microsoft.com/office/drawing/2014/main" val="2048117167"/>
                  </a:ext>
                </a:extLst>
              </a:tr>
              <a:tr h="361345"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0" marB="0" anchor="ctr"/>
                </a:tc>
                <a:extLst>
                  <a:ext uri="{0D108BD9-81ED-4DB2-BD59-A6C34878D82A}">
                    <a16:rowId xmlns:a16="http://schemas.microsoft.com/office/drawing/2014/main" val="2301369171"/>
                  </a:ext>
                </a:extLst>
              </a:tr>
              <a:tr h="513424"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 đơn sau – Vãng lai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pt-BR" sz="16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pt-BR" sz="16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mua không lấy hóa đơn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7469" marR="47469" marT="0" marB="0" anchor="ctr"/>
                </a:tc>
                <a:extLst>
                  <a:ext uri="{0D108BD9-81ED-4DB2-BD59-A6C34878D82A}">
                    <a16:rowId xmlns:a16="http://schemas.microsoft.com/office/drawing/2014/main" val="385631290"/>
                  </a:ext>
                </a:extLst>
              </a:tr>
              <a:tr h="513424"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7469" marR="47469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Chốt cột bơm XDS</a:t>
                      </a:r>
                      <a:endParaRPr lang="en-US" sz="1600">
                        <a:solidFill>
                          <a:schemeClr val="accent1"/>
                        </a:solidFill>
                      </a:endParaRPr>
                    </a:p>
                  </a:txBody>
                  <a:tcPr marL="47469" marR="47469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en-US" sz="160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r>
                        <a:rPr lang="pt-BR" sz="16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Chốt cột bơm XDS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0" marB="0" anchor="ctr"/>
                </a:tc>
                <a:tc>
                  <a:txBody>
                    <a:bodyPr/>
                    <a:lstStyle/>
                    <a:p>
                      <a:pPr marL="0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</a:tabLst>
                      </a:pP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69" marR="47469" marT="0" marB="0" anchor="ctr"/>
                </a:tc>
                <a:extLst>
                  <a:ext uri="{0D108BD9-81ED-4DB2-BD59-A6C34878D82A}">
                    <a16:rowId xmlns:a16="http://schemas.microsoft.com/office/drawing/2014/main" val="2698296094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5F2F4-DAE9-7421-E2F6-B3EB0555F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658395"/>
            <a:ext cx="9144000" cy="4571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Tcode</a:t>
            </a:r>
            <a:r>
              <a:rPr lang="en-US" altLang="en-US" sz="2000" b="0" dirty="0">
                <a:solidFill>
                  <a:srgbClr val="333333"/>
                </a:solidFill>
              </a:rPr>
              <a:t>: </a:t>
            </a:r>
            <a:r>
              <a:rPr lang="en-US" altLang="en-US" sz="2000" b="0" dirty="0" err="1">
                <a:solidFill>
                  <a:srgbClr val="333333"/>
                </a:solidFill>
              </a:rPr>
              <a:t>Chỉ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Thêm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mới</a:t>
            </a:r>
            <a:r>
              <a:rPr lang="en-US" altLang="en-US" sz="2000" b="0" dirty="0">
                <a:solidFill>
                  <a:srgbClr val="333333"/>
                </a:solidFill>
              </a:rPr>
              <a:t>/ </a:t>
            </a:r>
            <a:r>
              <a:rPr lang="en-US" altLang="en-US" sz="2000" b="0" dirty="0" err="1">
                <a:solidFill>
                  <a:srgbClr val="333333"/>
                </a:solidFill>
              </a:rPr>
              <a:t>Xóa</a:t>
            </a:r>
            <a:r>
              <a:rPr lang="en-US" altLang="en-US" sz="2000" b="0" dirty="0">
                <a:solidFill>
                  <a:srgbClr val="333333"/>
                </a:solidFill>
              </a:rPr>
              <a:t>. </a:t>
            </a:r>
            <a:r>
              <a:rPr lang="en-US" altLang="en-US" sz="2000" b="0" dirty="0" err="1">
                <a:solidFill>
                  <a:srgbClr val="333333"/>
                </a:solidFill>
              </a:rPr>
              <a:t>Không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cho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sửa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endParaRPr lang="en-US" altLang="vi-VN" sz="2000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48B00"/>
              </a:buClr>
              <a:buSzPct val="120000"/>
              <a:buFont typeface="Wingdings" panose="05000000000000000000" pitchFamily="2" charset="2"/>
              <a:buNone/>
              <a:defRPr/>
            </a:pPr>
            <a:endParaRPr lang="en-US" altLang="vi-VN" sz="2400" b="0" i="1" dirty="0">
              <a:solidFill>
                <a:srgbClr val="333333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82991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C4B814B0-B025-488F-FD22-10CF0199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2. </a:t>
            </a:r>
            <a:r>
              <a:rPr lang="en-US" altLang="en-US" dirty="0" err="1">
                <a:solidFill>
                  <a:schemeClr val="tx1"/>
                </a:solidFill>
              </a:rPr>
              <a:t>Chứng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từ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gán</a:t>
            </a:r>
            <a:r>
              <a:rPr lang="en-US" altLang="en-US" dirty="0">
                <a:solidFill>
                  <a:schemeClr val="tx1"/>
                </a:solidFill>
              </a:rPr>
              <a:t> log </a:t>
            </a:r>
            <a:r>
              <a:rPr lang="en-US" altLang="en-US" dirty="0" err="1">
                <a:solidFill>
                  <a:schemeClr val="tx1"/>
                </a:solidFill>
              </a:rPr>
              <a:t>bơm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85CB25-1435-0E7D-AC1E-C5014C58F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7943"/>
            <a:ext cx="9144000" cy="547836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400" b="0" dirty="0" err="1">
                <a:solidFill>
                  <a:schemeClr val="tx1"/>
                </a:solidFill>
              </a:rPr>
              <a:t>Gán</a:t>
            </a:r>
            <a:r>
              <a:rPr lang="en-US" altLang="vi-VN" sz="2400" b="0" dirty="0">
                <a:solidFill>
                  <a:schemeClr val="tx1"/>
                </a:solidFill>
              </a:rPr>
              <a:t> log/ </a:t>
            </a:r>
            <a:r>
              <a:rPr lang="en-US" altLang="vi-VN" sz="2400" b="0" dirty="0" err="1">
                <a:solidFill>
                  <a:schemeClr val="tx1"/>
                </a:solidFill>
              </a:rPr>
              <a:t>nhập</a:t>
            </a:r>
            <a:r>
              <a:rPr lang="en-US" altLang="vi-VN" sz="2400" b="0" dirty="0">
                <a:solidFill>
                  <a:schemeClr val="tx1"/>
                </a:solidFill>
              </a:rPr>
              <a:t> </a:t>
            </a:r>
            <a:r>
              <a:rPr lang="en-US" altLang="vi-VN" sz="2400" b="0" dirty="0" err="1">
                <a:solidFill>
                  <a:schemeClr val="tx1"/>
                </a:solidFill>
              </a:rPr>
              <a:t>Lý</a:t>
            </a:r>
            <a:r>
              <a:rPr lang="en-US" altLang="vi-VN" sz="2400" b="0" dirty="0">
                <a:solidFill>
                  <a:schemeClr val="tx1"/>
                </a:solidFill>
              </a:rPr>
              <a:t> do </a:t>
            </a:r>
            <a:r>
              <a:rPr lang="en-US" altLang="vi-VN" sz="2400" b="0" dirty="0" err="1">
                <a:solidFill>
                  <a:schemeClr val="tx1"/>
                </a:solidFill>
              </a:rPr>
              <a:t>không</a:t>
            </a:r>
            <a:r>
              <a:rPr lang="en-US" altLang="vi-VN" sz="2400" b="0" dirty="0">
                <a:solidFill>
                  <a:schemeClr val="tx1"/>
                </a:solidFill>
              </a:rPr>
              <a:t> </a:t>
            </a:r>
            <a:r>
              <a:rPr lang="en-US" altLang="vi-VN" sz="2400" b="0" dirty="0" err="1">
                <a:solidFill>
                  <a:schemeClr val="tx1"/>
                </a:solidFill>
              </a:rPr>
              <a:t>gán</a:t>
            </a:r>
            <a:r>
              <a:rPr lang="en-US" altLang="vi-VN" sz="2400" b="0" dirty="0">
                <a:solidFill>
                  <a:schemeClr val="tx1"/>
                </a:solidFill>
              </a:rPr>
              <a:t> Log </a:t>
            </a:r>
            <a:r>
              <a:rPr lang="en-US" altLang="vi-VN" sz="2400" b="0" dirty="0" err="1">
                <a:solidFill>
                  <a:schemeClr val="tx1"/>
                </a:solidFill>
              </a:rPr>
              <a:t>vào</a:t>
            </a:r>
            <a:r>
              <a:rPr lang="en-US" altLang="vi-VN" sz="2400" b="0" dirty="0">
                <a:solidFill>
                  <a:schemeClr val="tx1"/>
                </a:solidFill>
              </a:rPr>
              <a:t> </a:t>
            </a:r>
            <a:r>
              <a:rPr lang="en-US" altLang="vi-VN" sz="2400" b="0" dirty="0" err="1">
                <a:solidFill>
                  <a:schemeClr val="tx1"/>
                </a:solidFill>
              </a:rPr>
              <a:t>chứng</a:t>
            </a:r>
            <a:r>
              <a:rPr lang="en-US" altLang="vi-VN" sz="2400" b="0" dirty="0">
                <a:solidFill>
                  <a:schemeClr val="tx1"/>
                </a:solidFill>
              </a:rPr>
              <a:t> </a:t>
            </a:r>
            <a:r>
              <a:rPr lang="en-US" altLang="vi-VN" sz="2400" b="0" dirty="0" err="1">
                <a:solidFill>
                  <a:schemeClr val="tx1"/>
                </a:solidFill>
              </a:rPr>
              <a:t>từ</a:t>
            </a:r>
            <a:r>
              <a:rPr lang="en-US" altLang="vi-VN" sz="2400" b="0" dirty="0">
                <a:solidFill>
                  <a:schemeClr val="tx1"/>
                </a:solidFill>
              </a:rPr>
              <a:t> XDS, </a:t>
            </a:r>
            <a:r>
              <a:rPr lang="en-US" altLang="vi-VN" sz="2400" b="0" dirty="0" err="1">
                <a:solidFill>
                  <a:schemeClr val="tx1"/>
                </a:solidFill>
              </a:rPr>
              <a:t>lưu</a:t>
            </a:r>
            <a:r>
              <a:rPr lang="en-US" altLang="vi-VN" sz="2400" b="0" dirty="0">
                <a:solidFill>
                  <a:schemeClr val="tx1"/>
                </a:solidFill>
              </a:rPr>
              <a:t> ý </a:t>
            </a:r>
            <a:r>
              <a:rPr lang="en-US" altLang="vi-VN" sz="2400" b="0" dirty="0" err="1">
                <a:solidFill>
                  <a:schemeClr val="tx1"/>
                </a:solidFill>
              </a:rPr>
              <a:t>tham</a:t>
            </a:r>
            <a:r>
              <a:rPr lang="en-US" altLang="vi-VN" sz="2400" b="0" dirty="0">
                <a:solidFill>
                  <a:schemeClr val="tx1"/>
                </a:solidFill>
              </a:rPr>
              <a:t> </a:t>
            </a:r>
            <a:r>
              <a:rPr lang="en-US" altLang="vi-VN" sz="2400" b="0" dirty="0" err="1">
                <a:solidFill>
                  <a:schemeClr val="tx1"/>
                </a:solidFill>
              </a:rPr>
              <a:t>số</a:t>
            </a:r>
            <a:r>
              <a:rPr lang="en-US" altLang="vi-VN" sz="2400" b="0" dirty="0">
                <a:solidFill>
                  <a:schemeClr val="tx1"/>
                </a:solidFill>
              </a:rPr>
              <a:t> </a:t>
            </a:r>
            <a:r>
              <a:rPr lang="en-US" altLang="vi-VN" sz="2400" b="0" dirty="0" err="1">
                <a:solidFill>
                  <a:schemeClr val="tx1"/>
                </a:solidFill>
              </a:rPr>
              <a:t>TimeLockLog</a:t>
            </a:r>
            <a:r>
              <a:rPr lang="en-US" altLang="vi-VN" sz="2400" b="0" dirty="0">
                <a:solidFill>
                  <a:schemeClr val="tx1"/>
                </a:solidFill>
              </a:rPr>
              <a:t> </a:t>
            </a:r>
            <a:r>
              <a:rPr lang="en-US" altLang="vi-VN" sz="2400" b="0" dirty="0" err="1">
                <a:solidFill>
                  <a:schemeClr val="tx1"/>
                </a:solidFill>
              </a:rPr>
              <a:t>đối</a:t>
            </a:r>
            <a:r>
              <a:rPr lang="en-US" altLang="vi-VN" sz="2400" b="0" dirty="0">
                <a:solidFill>
                  <a:schemeClr val="tx1"/>
                </a:solidFill>
              </a:rPr>
              <a:t> </a:t>
            </a:r>
            <a:r>
              <a:rPr lang="en-US" altLang="vi-VN" sz="2400" b="0" dirty="0" err="1">
                <a:solidFill>
                  <a:schemeClr val="tx1"/>
                </a:solidFill>
              </a:rPr>
              <a:t>với</a:t>
            </a:r>
            <a:r>
              <a:rPr lang="en-US" altLang="vi-VN" sz="2400" b="0" dirty="0">
                <a:solidFill>
                  <a:schemeClr val="tx1"/>
                </a:solidFill>
              </a:rPr>
              <a:t> </a:t>
            </a:r>
            <a:r>
              <a:rPr lang="en-US" altLang="vi-VN" sz="2400" b="0" dirty="0" err="1">
                <a:solidFill>
                  <a:schemeClr val="tx1"/>
                </a:solidFill>
              </a:rPr>
              <a:t>hóa</a:t>
            </a:r>
            <a:r>
              <a:rPr lang="en-US" altLang="vi-VN" sz="2400" b="0" dirty="0">
                <a:solidFill>
                  <a:schemeClr val="tx1"/>
                </a:solidFill>
              </a:rPr>
              <a:t> </a:t>
            </a:r>
            <a:r>
              <a:rPr lang="en-US" altLang="vi-VN" sz="2400" b="0" dirty="0" err="1">
                <a:solidFill>
                  <a:schemeClr val="tx1"/>
                </a:solidFill>
              </a:rPr>
              <a:t>đơn</a:t>
            </a:r>
            <a:endParaRPr lang="en-US" altLang="vi-VN" sz="2400" b="0" dirty="0">
              <a:solidFill>
                <a:schemeClr val="tx1"/>
              </a:solidFill>
            </a:endParaRPr>
          </a:p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rgbClr val="FF0000"/>
                </a:solidFill>
              </a:rPr>
              <a:t>Không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</a:rPr>
              <a:t>chốt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</a:rPr>
              <a:t>vòi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</a:rPr>
              <a:t>bơm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</a:rPr>
              <a:t>khi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</a:rPr>
              <a:t>chưa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</a:rPr>
              <a:t>kết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</a:rPr>
              <a:t>thúc</a:t>
            </a:r>
            <a:r>
              <a:rPr lang="en-US" altLang="en-US" sz="2400" b="0" dirty="0">
                <a:solidFill>
                  <a:srgbClr val="FF0000"/>
                </a:solidFill>
              </a:rPr>
              <a:t> ca</a:t>
            </a:r>
          </a:p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chemeClr val="tx1"/>
              </a:solidFill>
            </a:endParaRPr>
          </a:p>
          <a:p>
            <a:pPr marL="568325" lvl="2" indent="0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48B00"/>
              </a:buClr>
              <a:buSzPct val="120000"/>
              <a:buFont typeface="Wingdings" panose="05000000000000000000" pitchFamily="2" charset="2"/>
              <a:buNone/>
              <a:defRPr/>
            </a:pPr>
            <a:endParaRPr lang="en-US" altLang="vi-VN" sz="2400" b="0" i="1" dirty="0">
              <a:solidFill>
                <a:srgbClr val="333333"/>
              </a:solidFill>
            </a:endParaRPr>
          </a:p>
          <a:p>
            <a:pPr lvl="1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333333"/>
              </a:buClr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5474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2. </a:t>
            </a:r>
            <a:r>
              <a:rPr lang="en-US" altLang="en-US" dirty="0" err="1">
                <a:solidFill>
                  <a:schemeClr val="tx1"/>
                </a:solidFill>
              </a:rPr>
              <a:t>Chứng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từ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gán</a:t>
            </a:r>
            <a:r>
              <a:rPr lang="en-US" altLang="en-US" dirty="0">
                <a:solidFill>
                  <a:schemeClr val="tx1"/>
                </a:solidFill>
              </a:rPr>
              <a:t> log </a:t>
            </a:r>
            <a:r>
              <a:rPr lang="en-US" altLang="en-US" dirty="0" err="1">
                <a:solidFill>
                  <a:schemeClr val="tx1"/>
                </a:solidFill>
              </a:rPr>
              <a:t>bơm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vi-VN" altLang="en-US" sz="2400" b="0" dirty="0">
                <a:solidFill>
                  <a:srgbClr val="333333"/>
                </a:solidFill>
              </a:rPr>
              <a:t>Gán Log bơm cho </a:t>
            </a:r>
            <a:r>
              <a:rPr lang="en-US" altLang="en-US" sz="2400" b="0" dirty="0" err="1">
                <a:solidFill>
                  <a:srgbClr val="333333"/>
                </a:solidFill>
              </a:rPr>
              <a:t>Chứng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từ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hạch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toán</a:t>
            </a:r>
            <a:r>
              <a:rPr lang="en-US" altLang="en-US" sz="2400" b="0" dirty="0">
                <a:solidFill>
                  <a:srgbClr val="333333"/>
                </a:solidFill>
              </a:rPr>
              <a:t>:</a:t>
            </a:r>
            <a:endParaRPr lang="vi-VN" altLang="en-US" sz="24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Gán</a:t>
            </a:r>
            <a:r>
              <a:rPr lang="en-US" altLang="en-US" sz="2000" b="0" dirty="0">
                <a:solidFill>
                  <a:srgbClr val="333333"/>
                </a:solidFill>
              </a:rPr>
              <a:t> Log </a:t>
            </a:r>
            <a:r>
              <a:rPr lang="en-US" altLang="en-US" sz="2000" b="0" dirty="0" err="1">
                <a:solidFill>
                  <a:srgbClr val="333333"/>
                </a:solidFill>
              </a:rPr>
              <a:t>từ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màn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hình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Tcode</a:t>
            </a:r>
            <a:endParaRPr lang="en-US" altLang="en-US" sz="20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Gán</a:t>
            </a:r>
            <a:r>
              <a:rPr lang="en-US" altLang="en-US" sz="2000" b="0" dirty="0">
                <a:solidFill>
                  <a:srgbClr val="333333"/>
                </a:solidFill>
              </a:rPr>
              <a:t> Log </a:t>
            </a:r>
            <a:r>
              <a:rPr lang="en-US" altLang="en-US" sz="2000" b="0" dirty="0" err="1">
                <a:solidFill>
                  <a:srgbClr val="333333"/>
                </a:solidFill>
              </a:rPr>
              <a:t>tại</a:t>
            </a:r>
            <a:r>
              <a:rPr lang="en-US" altLang="en-US" sz="2000" b="0" dirty="0">
                <a:solidFill>
                  <a:srgbClr val="333333"/>
                </a:solidFill>
              </a:rPr>
              <a:t> Tab “Log </a:t>
            </a:r>
            <a:r>
              <a:rPr lang="en-US" altLang="en-US" sz="2000" b="0" dirty="0" err="1">
                <a:solidFill>
                  <a:srgbClr val="333333"/>
                </a:solidFill>
              </a:rPr>
              <a:t>bơm</a:t>
            </a:r>
            <a:r>
              <a:rPr lang="en-US" altLang="en-US" sz="2000" b="0" dirty="0">
                <a:solidFill>
                  <a:srgbClr val="3333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6631350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2. </a:t>
            </a:r>
            <a:r>
              <a:rPr lang="en-US" altLang="en-US" dirty="0" err="1">
                <a:solidFill>
                  <a:schemeClr val="tx1"/>
                </a:solidFill>
              </a:rPr>
              <a:t>Chứng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từ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gán</a:t>
            </a:r>
            <a:r>
              <a:rPr lang="en-US" altLang="en-US" dirty="0">
                <a:solidFill>
                  <a:schemeClr val="tx1"/>
                </a:solidFill>
              </a:rPr>
              <a:t> log </a:t>
            </a:r>
            <a:r>
              <a:rPr lang="en-US" altLang="en-US" dirty="0" err="1">
                <a:solidFill>
                  <a:schemeClr val="tx1"/>
                </a:solidFill>
              </a:rPr>
              <a:t>bơm</a:t>
            </a:r>
            <a:r>
              <a:rPr lang="en-US" altLang="en-US" dirty="0">
                <a:solidFill>
                  <a:schemeClr val="tx1"/>
                </a:solidFill>
              </a:rPr>
              <a:t> - </a:t>
            </a:r>
            <a:r>
              <a:rPr lang="en-US" altLang="en-US" dirty="0" err="1">
                <a:solidFill>
                  <a:schemeClr val="tx1"/>
                </a:solidFill>
              </a:rPr>
              <a:t>Tcode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662387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>
                <a:solidFill>
                  <a:srgbClr val="333333"/>
                </a:solidFill>
              </a:rPr>
              <a:t>Load Log </a:t>
            </a:r>
            <a:r>
              <a:rPr lang="en-US" altLang="en-US" sz="2400" b="0" dirty="0" err="1">
                <a:solidFill>
                  <a:srgbClr val="333333"/>
                </a:solidFill>
              </a:rPr>
              <a:t>bơm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tại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màn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hình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Tcode</a:t>
            </a:r>
            <a:endParaRPr lang="en-US" altLang="en-US" sz="2400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r>
              <a:rPr lang="en-US" altLang="en-US" sz="2400" b="0" dirty="0">
                <a:solidFill>
                  <a:srgbClr val="333333"/>
                </a:solidFill>
              </a:rPr>
              <a:t>			</a:t>
            </a: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1182" y="5459896"/>
            <a:ext cx="5141844" cy="8348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4" eaLnBrk="1" hangingPunct="1">
              <a:lnSpc>
                <a:spcPct val="114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1800" b="0" i="1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91" y="1790319"/>
            <a:ext cx="8076190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97317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2. </a:t>
            </a:r>
            <a:r>
              <a:rPr lang="en-US" altLang="en-US" dirty="0" err="1">
                <a:solidFill>
                  <a:schemeClr val="tx1"/>
                </a:solidFill>
              </a:rPr>
              <a:t>Chứng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từ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gán</a:t>
            </a:r>
            <a:r>
              <a:rPr lang="en-US" altLang="en-US" dirty="0">
                <a:solidFill>
                  <a:schemeClr val="tx1"/>
                </a:solidFill>
              </a:rPr>
              <a:t> log </a:t>
            </a:r>
            <a:r>
              <a:rPr lang="en-US" altLang="en-US" dirty="0" err="1">
                <a:solidFill>
                  <a:schemeClr val="tx1"/>
                </a:solidFill>
              </a:rPr>
              <a:t>bơm</a:t>
            </a:r>
            <a:r>
              <a:rPr lang="en-US" altLang="en-US" dirty="0">
                <a:solidFill>
                  <a:schemeClr val="tx1"/>
                </a:solidFill>
              </a:rPr>
              <a:t> - </a:t>
            </a:r>
            <a:r>
              <a:rPr lang="en-US" altLang="en-US" dirty="0" err="1">
                <a:solidFill>
                  <a:schemeClr val="tx1"/>
                </a:solidFill>
              </a:rPr>
              <a:t>Tcode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662387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rgbClr val="333333"/>
                </a:solidFill>
              </a:rPr>
              <a:t>Màn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hình</a:t>
            </a:r>
            <a:r>
              <a:rPr lang="en-US" altLang="en-US" sz="2400" b="0" dirty="0">
                <a:solidFill>
                  <a:srgbClr val="333333"/>
                </a:solidFill>
              </a:rPr>
              <a:t> “</a:t>
            </a:r>
            <a:r>
              <a:rPr lang="en-US" altLang="en-US" sz="2400" b="0" dirty="0" err="1">
                <a:solidFill>
                  <a:srgbClr val="333333"/>
                </a:solidFill>
              </a:rPr>
              <a:t>Chọn</a:t>
            </a:r>
            <a:r>
              <a:rPr lang="en-US" altLang="en-US" sz="2400" b="0" dirty="0">
                <a:solidFill>
                  <a:srgbClr val="333333"/>
                </a:solidFill>
              </a:rPr>
              <a:t> log </a:t>
            </a:r>
            <a:r>
              <a:rPr lang="en-US" altLang="en-US" sz="2400" b="0" dirty="0" err="1">
                <a:solidFill>
                  <a:srgbClr val="333333"/>
                </a:solidFill>
              </a:rPr>
              <a:t>bơm</a:t>
            </a:r>
            <a:r>
              <a:rPr lang="en-US" altLang="en-US" sz="2400" b="0" dirty="0">
                <a:solidFill>
                  <a:srgbClr val="333333"/>
                </a:solidFill>
              </a:rPr>
              <a:t>” </a:t>
            </a:r>
            <a:r>
              <a:rPr lang="en-US" altLang="en-US" sz="2400" b="0" dirty="0" err="1">
                <a:solidFill>
                  <a:srgbClr val="333333"/>
                </a:solidFill>
              </a:rPr>
              <a:t>gán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với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các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Tcode</a:t>
            </a: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marL="396875" lvl="4" indent="-277813" eaLnBrk="1" hangingPunct="1">
              <a:lnSpc>
                <a:spcPct val="114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1800" b="0" i="1" dirty="0" err="1">
                <a:solidFill>
                  <a:srgbClr val="333333"/>
                </a:solidFill>
              </a:rPr>
              <a:t>Từ</a:t>
            </a:r>
            <a:r>
              <a:rPr lang="en-US" altLang="en-US" sz="1800" b="0" i="1" dirty="0">
                <a:solidFill>
                  <a:srgbClr val="333333"/>
                </a:solidFill>
              </a:rPr>
              <a:t> </a:t>
            </a:r>
            <a:r>
              <a:rPr lang="en-US" altLang="en-US" sz="1800" b="0" i="1" dirty="0" err="1">
                <a:solidFill>
                  <a:srgbClr val="333333"/>
                </a:solidFill>
              </a:rPr>
              <a:t>ngày</a:t>
            </a:r>
            <a:r>
              <a:rPr lang="en-US" altLang="en-US" sz="1800" b="0" i="1" dirty="0">
                <a:solidFill>
                  <a:srgbClr val="333333"/>
                </a:solidFill>
              </a:rPr>
              <a:t> : </a:t>
            </a:r>
            <a:r>
              <a:rPr lang="en-US" altLang="en-US" sz="1800" b="0" i="1" dirty="0" err="1">
                <a:solidFill>
                  <a:srgbClr val="333333"/>
                </a:solidFill>
              </a:rPr>
              <a:t>Sysdate</a:t>
            </a:r>
            <a:r>
              <a:rPr lang="en-US" altLang="en-US" sz="1800" b="0" i="1" dirty="0">
                <a:solidFill>
                  <a:srgbClr val="333333"/>
                </a:solidFill>
              </a:rPr>
              <a:t> – </a:t>
            </a:r>
            <a:r>
              <a:rPr lang="en-US" altLang="en-US" sz="1800" b="0" i="1" dirty="0" err="1">
                <a:solidFill>
                  <a:srgbClr val="333333"/>
                </a:solidFill>
              </a:rPr>
              <a:t>Tham</a:t>
            </a:r>
            <a:r>
              <a:rPr lang="en-US" altLang="en-US" sz="1800" b="0" i="1" dirty="0">
                <a:solidFill>
                  <a:srgbClr val="333333"/>
                </a:solidFill>
              </a:rPr>
              <a:t> </a:t>
            </a:r>
            <a:r>
              <a:rPr lang="en-US" altLang="en-US" sz="1800" b="0" i="1" dirty="0" err="1">
                <a:solidFill>
                  <a:srgbClr val="333333"/>
                </a:solidFill>
              </a:rPr>
              <a:t>số</a:t>
            </a:r>
            <a:r>
              <a:rPr lang="en-US" altLang="en-US" sz="1800" b="0" i="1" dirty="0">
                <a:solidFill>
                  <a:srgbClr val="333333"/>
                </a:solidFill>
              </a:rPr>
              <a:t> </a:t>
            </a:r>
            <a:r>
              <a:rPr lang="en-US" altLang="en-US" sz="1800" b="0" i="1" dirty="0" err="1">
                <a:solidFill>
                  <a:srgbClr val="333333"/>
                </a:solidFill>
              </a:rPr>
              <a:t>TimeLockLog</a:t>
            </a:r>
            <a:r>
              <a:rPr lang="en-US" altLang="en-US" sz="1800" b="0" i="1" dirty="0">
                <a:solidFill>
                  <a:srgbClr val="333333"/>
                </a:solidFill>
              </a:rPr>
              <a:t>	</a:t>
            </a:r>
          </a:p>
          <a:p>
            <a:pPr marL="396875" lvl="4" indent="-277813" eaLnBrk="1" hangingPunct="1">
              <a:lnSpc>
                <a:spcPct val="114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1800" b="0" i="1" dirty="0" err="1">
                <a:solidFill>
                  <a:srgbClr val="333333"/>
                </a:solidFill>
              </a:rPr>
              <a:t>Đến</a:t>
            </a:r>
            <a:r>
              <a:rPr lang="en-US" altLang="en-US" sz="1800" b="0" i="1" dirty="0">
                <a:solidFill>
                  <a:srgbClr val="333333"/>
                </a:solidFill>
              </a:rPr>
              <a:t> </a:t>
            </a:r>
            <a:r>
              <a:rPr lang="en-US" altLang="en-US" sz="1800" b="0" i="1" dirty="0" err="1">
                <a:solidFill>
                  <a:srgbClr val="333333"/>
                </a:solidFill>
              </a:rPr>
              <a:t>ngày</a:t>
            </a:r>
            <a:r>
              <a:rPr lang="en-US" altLang="en-US" sz="1800" b="0" i="1" dirty="0">
                <a:solidFill>
                  <a:srgbClr val="333333"/>
                </a:solidFill>
              </a:rPr>
              <a:t>: </a:t>
            </a:r>
            <a:r>
              <a:rPr lang="en-US" altLang="en-US" sz="1800" b="0" i="1" dirty="0" err="1">
                <a:solidFill>
                  <a:srgbClr val="333333"/>
                </a:solidFill>
              </a:rPr>
              <a:t>Sysdate</a:t>
            </a:r>
            <a:r>
              <a:rPr lang="en-US" altLang="en-US" sz="1800" b="0" i="1" dirty="0">
                <a:solidFill>
                  <a:srgbClr val="333333"/>
                </a:solidFill>
              </a:rPr>
              <a:t>				</a:t>
            </a: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1426107"/>
            <a:ext cx="9060873" cy="382292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1182" y="5459896"/>
            <a:ext cx="5141844" cy="8348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795338" lvl="4" indent="-173038" eaLnBrk="1" hangingPunct="1">
              <a:lnSpc>
                <a:spcPct val="114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1800" b="0" i="1" dirty="0" err="1">
                <a:solidFill>
                  <a:srgbClr val="FF0000"/>
                </a:solidFill>
              </a:rPr>
              <a:t>Số</a:t>
            </a:r>
            <a:r>
              <a:rPr lang="en-US" altLang="en-US" sz="1800" b="0" i="1" dirty="0">
                <a:solidFill>
                  <a:srgbClr val="FF0000"/>
                </a:solidFill>
              </a:rPr>
              <a:t> </a:t>
            </a:r>
            <a:r>
              <a:rPr lang="en-US" altLang="en-US" sz="1800" b="0" i="1" dirty="0" err="1">
                <a:solidFill>
                  <a:srgbClr val="FF0000"/>
                </a:solidFill>
              </a:rPr>
              <a:t>lượng</a:t>
            </a:r>
            <a:r>
              <a:rPr lang="en-US" altLang="en-US" sz="1800" b="0" i="1" dirty="0">
                <a:solidFill>
                  <a:srgbClr val="FF0000"/>
                </a:solidFill>
              </a:rPr>
              <a:t>: &gt; 10 </a:t>
            </a:r>
            <a:r>
              <a:rPr lang="en-US" altLang="en-US" sz="1800" b="0" i="1" dirty="0" err="1">
                <a:solidFill>
                  <a:srgbClr val="FF0000"/>
                </a:solidFill>
              </a:rPr>
              <a:t>lít</a:t>
            </a:r>
            <a:endParaRPr lang="en-US" altLang="en-US" sz="1800" b="0" i="1" dirty="0">
              <a:solidFill>
                <a:srgbClr val="FF0000"/>
              </a:solidFill>
            </a:endParaRPr>
          </a:p>
          <a:p>
            <a:pPr lvl="4" eaLnBrk="1" hangingPunct="1">
              <a:lnSpc>
                <a:spcPct val="114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1800" b="0" i="1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10315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2. </a:t>
            </a:r>
            <a:r>
              <a:rPr lang="en-US" altLang="en-US" dirty="0" err="1">
                <a:solidFill>
                  <a:schemeClr val="tx1"/>
                </a:solidFill>
              </a:rPr>
              <a:t>Chứng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từ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gán</a:t>
            </a:r>
            <a:r>
              <a:rPr lang="en-US" altLang="en-US" dirty="0">
                <a:solidFill>
                  <a:schemeClr val="tx1"/>
                </a:solidFill>
              </a:rPr>
              <a:t> log </a:t>
            </a:r>
            <a:r>
              <a:rPr lang="en-US" altLang="en-US" dirty="0" err="1">
                <a:solidFill>
                  <a:schemeClr val="tx1"/>
                </a:solidFill>
              </a:rPr>
              <a:t>bơm</a:t>
            </a:r>
            <a:r>
              <a:rPr lang="en-US" altLang="en-US" dirty="0">
                <a:solidFill>
                  <a:schemeClr val="tx1"/>
                </a:solidFill>
              </a:rPr>
              <a:t> - </a:t>
            </a:r>
            <a:r>
              <a:rPr lang="en-US" altLang="en-US" dirty="0" err="1">
                <a:solidFill>
                  <a:schemeClr val="tx1"/>
                </a:solidFill>
              </a:rPr>
              <a:t>Tcode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rgbClr val="333333"/>
                </a:solidFill>
              </a:rPr>
              <a:t>Màn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hình</a:t>
            </a:r>
            <a:r>
              <a:rPr lang="en-US" altLang="en-US" sz="2400" b="0" dirty="0">
                <a:solidFill>
                  <a:srgbClr val="333333"/>
                </a:solidFill>
              </a:rPr>
              <a:t> “</a:t>
            </a:r>
            <a:r>
              <a:rPr lang="en-US" altLang="en-US" sz="2400" b="0" dirty="0" err="1">
                <a:solidFill>
                  <a:srgbClr val="333333"/>
                </a:solidFill>
              </a:rPr>
              <a:t>Chọn</a:t>
            </a:r>
            <a:r>
              <a:rPr lang="en-US" altLang="en-US" sz="2400" b="0" dirty="0">
                <a:solidFill>
                  <a:srgbClr val="333333"/>
                </a:solidFill>
              </a:rPr>
              <a:t> log </a:t>
            </a:r>
            <a:r>
              <a:rPr lang="en-US" altLang="en-US" sz="2400" b="0" dirty="0" err="1">
                <a:solidFill>
                  <a:srgbClr val="333333"/>
                </a:solidFill>
              </a:rPr>
              <a:t>bơm</a:t>
            </a:r>
            <a:r>
              <a:rPr lang="en-US" altLang="en-US" sz="2400" b="0" dirty="0">
                <a:solidFill>
                  <a:srgbClr val="333333"/>
                </a:solidFill>
              </a:rPr>
              <a:t>” </a:t>
            </a:r>
            <a:r>
              <a:rPr lang="en-US" altLang="en-US" sz="2400" b="0" dirty="0" err="1">
                <a:solidFill>
                  <a:srgbClr val="333333"/>
                </a:solidFill>
              </a:rPr>
              <a:t>gán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với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các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Tcode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>
                <a:solidFill>
                  <a:srgbClr val="333333"/>
                </a:solidFill>
              </a:rPr>
              <a:t>Bao </a:t>
            </a:r>
            <a:r>
              <a:rPr lang="en-US" altLang="en-US" sz="2000" b="0" dirty="0" err="1">
                <a:solidFill>
                  <a:srgbClr val="333333"/>
                </a:solidFill>
              </a:rPr>
              <a:t>gồm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các</a:t>
            </a:r>
            <a:r>
              <a:rPr lang="en-US" altLang="en-US" sz="2000" b="0" dirty="0">
                <a:solidFill>
                  <a:srgbClr val="333333"/>
                </a:solidFill>
              </a:rPr>
              <a:t> log </a:t>
            </a:r>
            <a:r>
              <a:rPr lang="en-US" altLang="en-US" sz="2000" b="0" dirty="0" err="1">
                <a:solidFill>
                  <a:srgbClr val="333333"/>
                </a:solidFill>
              </a:rPr>
              <a:t>bơm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thuộc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có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FF0000"/>
                </a:solidFill>
              </a:rPr>
              <a:t>mã</a:t>
            </a:r>
            <a:r>
              <a:rPr lang="en-US" altLang="en-US" sz="2000" b="0" dirty="0">
                <a:solidFill>
                  <a:srgbClr val="FF0000"/>
                </a:solidFill>
              </a:rPr>
              <a:t> ca </a:t>
            </a:r>
            <a:r>
              <a:rPr lang="en-US" altLang="en-US" sz="2000" b="0" dirty="0" err="1">
                <a:solidFill>
                  <a:srgbClr val="FF0000"/>
                </a:solidFill>
              </a:rPr>
              <a:t>trùng</a:t>
            </a:r>
            <a:r>
              <a:rPr lang="en-US" altLang="en-US" sz="2000" b="0" dirty="0">
                <a:solidFill>
                  <a:srgbClr val="FF0000"/>
                </a:solidFill>
              </a:rPr>
              <a:t> </a:t>
            </a:r>
            <a:r>
              <a:rPr lang="en-US" altLang="en-US" sz="2000" b="0" dirty="0" err="1">
                <a:solidFill>
                  <a:srgbClr val="FF0000"/>
                </a:solidFill>
              </a:rPr>
              <a:t>với</a:t>
            </a:r>
            <a:r>
              <a:rPr lang="en-US" altLang="en-US" sz="2000" b="0" dirty="0">
                <a:solidFill>
                  <a:srgbClr val="FF0000"/>
                </a:solidFill>
              </a:rPr>
              <a:t> ca </a:t>
            </a:r>
            <a:r>
              <a:rPr lang="en-US" altLang="en-US" sz="2000" b="0" dirty="0" err="1">
                <a:solidFill>
                  <a:srgbClr val="FF0000"/>
                </a:solidFill>
              </a:rPr>
              <a:t>bán</a:t>
            </a:r>
            <a:r>
              <a:rPr lang="en-US" altLang="en-US" sz="2000" b="0" dirty="0">
                <a:solidFill>
                  <a:srgbClr val="FF0000"/>
                </a:solidFill>
              </a:rPr>
              <a:t> </a:t>
            </a:r>
            <a:r>
              <a:rPr lang="en-US" altLang="en-US" sz="2000" b="0" dirty="0" err="1">
                <a:solidFill>
                  <a:srgbClr val="FF0000"/>
                </a:solidFill>
              </a:rPr>
              <a:t>hàng</a:t>
            </a:r>
            <a:r>
              <a:rPr lang="en-US" altLang="en-US" sz="2000" b="0" dirty="0">
                <a:solidFill>
                  <a:srgbClr val="FF0000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và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FF0000"/>
                </a:solidFill>
              </a:rPr>
              <a:t>chưa</a:t>
            </a:r>
            <a:r>
              <a:rPr lang="en-US" altLang="en-US" sz="2000" b="0" dirty="0">
                <a:solidFill>
                  <a:srgbClr val="FF0000"/>
                </a:solidFill>
              </a:rPr>
              <a:t> </a:t>
            </a:r>
            <a:r>
              <a:rPr lang="en-US" altLang="en-US" sz="2000" b="0" dirty="0" err="1">
                <a:solidFill>
                  <a:srgbClr val="FF0000"/>
                </a:solidFill>
              </a:rPr>
              <a:t>được</a:t>
            </a:r>
            <a:r>
              <a:rPr lang="en-US" altLang="en-US" sz="2000" b="0" dirty="0">
                <a:solidFill>
                  <a:srgbClr val="FF0000"/>
                </a:solidFill>
              </a:rPr>
              <a:t> </a:t>
            </a:r>
            <a:r>
              <a:rPr lang="en-US" altLang="en-US" sz="2000" b="0" dirty="0" err="1">
                <a:solidFill>
                  <a:srgbClr val="FF0000"/>
                </a:solidFill>
              </a:rPr>
              <a:t>gán</a:t>
            </a:r>
            <a:r>
              <a:rPr lang="en-US" altLang="en-US" sz="2000" b="0" dirty="0">
                <a:solidFill>
                  <a:srgbClr val="FF0000"/>
                </a:solidFill>
              </a:rPr>
              <a:t> </a:t>
            </a:r>
            <a:r>
              <a:rPr lang="en-US" altLang="en-US" sz="2000" b="0" dirty="0" err="1">
                <a:solidFill>
                  <a:srgbClr val="FF0000"/>
                </a:solidFill>
              </a:rPr>
              <a:t>chứng</a:t>
            </a:r>
            <a:r>
              <a:rPr lang="en-US" altLang="en-US" sz="2000" b="0" dirty="0">
                <a:solidFill>
                  <a:srgbClr val="FF0000"/>
                </a:solidFill>
              </a:rPr>
              <a:t> </a:t>
            </a:r>
            <a:r>
              <a:rPr lang="en-US" altLang="en-US" sz="2000" b="0" dirty="0" err="1">
                <a:solidFill>
                  <a:srgbClr val="FF0000"/>
                </a:solidFill>
              </a:rPr>
              <a:t>từ</a:t>
            </a:r>
            <a:endParaRPr lang="en-US" altLang="en-US" sz="2000" b="0" dirty="0">
              <a:solidFill>
                <a:srgbClr val="FF0000"/>
              </a:solidFill>
            </a:endParaRP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Với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hóa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đơn</a:t>
            </a:r>
            <a:r>
              <a:rPr lang="en-US" altLang="en-US" sz="2000" b="0" dirty="0">
                <a:solidFill>
                  <a:srgbClr val="333333"/>
                </a:solidFill>
              </a:rPr>
              <a:t>:  </a:t>
            </a:r>
            <a:r>
              <a:rPr lang="en-US" altLang="en-US" sz="2000" b="0" dirty="0" err="1">
                <a:solidFill>
                  <a:srgbClr val="333333"/>
                </a:solidFill>
              </a:rPr>
              <a:t>áp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dụng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tham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số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TimeLockLog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Lưu</a:t>
            </a:r>
            <a:r>
              <a:rPr lang="en-US" altLang="en-US" sz="2000" b="0" dirty="0">
                <a:solidFill>
                  <a:srgbClr val="333333"/>
                </a:solidFill>
              </a:rPr>
              <a:t> ý: </a:t>
            </a:r>
            <a:r>
              <a:rPr lang="en-US" altLang="en-US" sz="2000" b="0" dirty="0" err="1">
                <a:solidFill>
                  <a:srgbClr val="333333"/>
                </a:solidFill>
              </a:rPr>
              <a:t>Chỉ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có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thể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thao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tác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với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màn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hình</a:t>
            </a:r>
            <a:endParaRPr lang="en-US" altLang="en-US" sz="2000" b="0" dirty="0">
              <a:solidFill>
                <a:srgbClr val="333333"/>
              </a:solidFill>
            </a:endParaRPr>
          </a:p>
          <a:p>
            <a:pPr lvl="4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1800" b="0" i="1" dirty="0" err="1">
                <a:solidFill>
                  <a:srgbClr val="333333"/>
                </a:solidFill>
              </a:rPr>
              <a:t>Tại</a:t>
            </a:r>
            <a:r>
              <a:rPr lang="en-US" altLang="en-US" sz="1800" b="0" i="1" dirty="0">
                <a:solidFill>
                  <a:srgbClr val="333333"/>
                </a:solidFill>
              </a:rPr>
              <a:t> Client</a:t>
            </a:r>
          </a:p>
          <a:p>
            <a:pPr lvl="4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1800" b="0" i="1" dirty="0" err="1">
                <a:solidFill>
                  <a:srgbClr val="333333"/>
                </a:solidFill>
              </a:rPr>
              <a:t>Tcode</a:t>
            </a:r>
            <a:r>
              <a:rPr lang="en-US" altLang="en-US" sz="1800" b="0" i="1" dirty="0">
                <a:solidFill>
                  <a:srgbClr val="333333"/>
                </a:solidFill>
              </a:rPr>
              <a:t> ở </a:t>
            </a:r>
            <a:r>
              <a:rPr lang="en-US" altLang="en-US" sz="1800" b="0" i="1" dirty="0" err="1">
                <a:solidFill>
                  <a:srgbClr val="333333"/>
                </a:solidFill>
              </a:rPr>
              <a:t>trạng</a:t>
            </a:r>
            <a:r>
              <a:rPr lang="en-US" altLang="en-US" sz="1800" b="0" i="1" dirty="0">
                <a:solidFill>
                  <a:srgbClr val="333333"/>
                </a:solidFill>
              </a:rPr>
              <a:t> </a:t>
            </a:r>
            <a:r>
              <a:rPr lang="en-US" altLang="en-US" sz="1800" b="0" i="1" dirty="0" err="1">
                <a:solidFill>
                  <a:srgbClr val="333333"/>
                </a:solidFill>
              </a:rPr>
              <a:t>thái</a:t>
            </a:r>
            <a:r>
              <a:rPr lang="en-US" altLang="en-US" sz="1800" b="0" i="1" dirty="0">
                <a:solidFill>
                  <a:srgbClr val="333333"/>
                </a:solidFill>
              </a:rPr>
              <a:t> “</a:t>
            </a:r>
            <a:r>
              <a:rPr lang="en-US" altLang="en-US" sz="1800" b="0" i="1" dirty="0" err="1">
                <a:solidFill>
                  <a:srgbClr val="333333"/>
                </a:solidFill>
              </a:rPr>
              <a:t>Thêm</a:t>
            </a:r>
            <a:r>
              <a:rPr lang="en-US" altLang="en-US" sz="1800" b="0" i="1" dirty="0">
                <a:solidFill>
                  <a:srgbClr val="333333"/>
                </a:solidFill>
              </a:rPr>
              <a:t> </a:t>
            </a:r>
            <a:r>
              <a:rPr lang="en-US" altLang="en-US" sz="1800" b="0" i="1" dirty="0" err="1">
                <a:solidFill>
                  <a:srgbClr val="333333"/>
                </a:solidFill>
              </a:rPr>
              <a:t>mới</a:t>
            </a:r>
            <a:r>
              <a:rPr lang="en-US" altLang="en-US" sz="1800" b="0" i="1" dirty="0">
                <a:solidFill>
                  <a:srgbClr val="333333"/>
                </a:solidFill>
              </a:rPr>
              <a:t>”</a:t>
            </a:r>
          </a:p>
          <a:p>
            <a:pPr marL="1828800" lvl="4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sz="1800" b="0" i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1341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2. </a:t>
            </a:r>
            <a:r>
              <a:rPr lang="en-US" altLang="en-US" dirty="0" err="1">
                <a:solidFill>
                  <a:schemeClr val="tx1"/>
                </a:solidFill>
              </a:rPr>
              <a:t>Chứng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từ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gán</a:t>
            </a:r>
            <a:r>
              <a:rPr lang="en-US" altLang="en-US" dirty="0">
                <a:solidFill>
                  <a:schemeClr val="tx1"/>
                </a:solidFill>
              </a:rPr>
              <a:t> log </a:t>
            </a:r>
            <a:r>
              <a:rPr lang="en-US" altLang="en-US" dirty="0" err="1">
                <a:solidFill>
                  <a:schemeClr val="tx1"/>
                </a:solidFill>
              </a:rPr>
              <a:t>bơm</a:t>
            </a:r>
            <a:r>
              <a:rPr lang="en-US" altLang="en-US" dirty="0">
                <a:solidFill>
                  <a:schemeClr val="tx1"/>
                </a:solidFill>
              </a:rPr>
              <a:t> - </a:t>
            </a:r>
            <a:r>
              <a:rPr lang="en-US" altLang="en-US" dirty="0" err="1">
                <a:solidFill>
                  <a:schemeClr val="tx1"/>
                </a:solidFill>
              </a:rPr>
              <a:t>Tcode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vi-VN" altLang="en-US" sz="2400" b="0" dirty="0">
                <a:solidFill>
                  <a:srgbClr val="333333"/>
                </a:solidFill>
              </a:rPr>
              <a:t>Gán Log bơm cho </a:t>
            </a:r>
            <a:r>
              <a:rPr lang="en-US" altLang="en-US" sz="2400" b="0" dirty="0" err="1">
                <a:solidFill>
                  <a:srgbClr val="333333"/>
                </a:solidFill>
              </a:rPr>
              <a:t>Chứng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từ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hạch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toán</a:t>
            </a:r>
            <a:endParaRPr lang="vi-VN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25600"/>
            <a:ext cx="9144000" cy="373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13746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2. </a:t>
            </a:r>
            <a:r>
              <a:rPr lang="en-US" altLang="en-US" dirty="0" err="1">
                <a:solidFill>
                  <a:schemeClr val="tx1"/>
                </a:solidFill>
              </a:rPr>
              <a:t>Chứng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từ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gán</a:t>
            </a:r>
            <a:r>
              <a:rPr lang="en-US" altLang="en-US" dirty="0">
                <a:solidFill>
                  <a:schemeClr val="tx1"/>
                </a:solidFill>
              </a:rPr>
              <a:t> log </a:t>
            </a:r>
            <a:r>
              <a:rPr lang="en-US" altLang="en-US" dirty="0" err="1">
                <a:solidFill>
                  <a:schemeClr val="tx1"/>
                </a:solidFill>
              </a:rPr>
              <a:t>bơm</a:t>
            </a:r>
            <a:r>
              <a:rPr lang="en-US" altLang="en-US" dirty="0">
                <a:solidFill>
                  <a:schemeClr val="tx1"/>
                </a:solidFill>
              </a:rPr>
              <a:t> - </a:t>
            </a:r>
            <a:r>
              <a:rPr lang="en-US" altLang="en-US" dirty="0" err="1">
                <a:solidFill>
                  <a:schemeClr val="tx1"/>
                </a:solidFill>
              </a:rPr>
              <a:t>Tcode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vi-VN" altLang="en-US" sz="2400" b="0" dirty="0">
                <a:solidFill>
                  <a:srgbClr val="333333"/>
                </a:solidFill>
              </a:rPr>
              <a:t>Gán Log bơm cho Chứng từ hạch toán</a:t>
            </a: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800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r>
              <a:rPr lang="en-US" altLang="en-US" b="0" i="1" dirty="0">
                <a:solidFill>
                  <a:srgbClr val="0000FF"/>
                </a:solidFill>
              </a:rPr>
              <a:t>	</a:t>
            </a:r>
            <a:r>
              <a:rPr lang="en-US" altLang="en-US" b="0" i="1" dirty="0" err="1">
                <a:solidFill>
                  <a:srgbClr val="0000FF"/>
                </a:solidFill>
              </a:rPr>
              <a:t>Giao</a:t>
            </a:r>
            <a:r>
              <a:rPr lang="en-US" altLang="en-US" b="0" i="1" dirty="0">
                <a:solidFill>
                  <a:srgbClr val="0000FF"/>
                </a:solidFill>
              </a:rPr>
              <a:t> </a:t>
            </a:r>
            <a:r>
              <a:rPr lang="en-US" altLang="en-US" b="0" i="1" dirty="0" err="1">
                <a:solidFill>
                  <a:srgbClr val="0000FF"/>
                </a:solidFill>
              </a:rPr>
              <a:t>diện</a:t>
            </a:r>
            <a:r>
              <a:rPr lang="en-US" altLang="en-US" b="0" i="1" dirty="0">
                <a:solidFill>
                  <a:srgbClr val="0000FF"/>
                </a:solidFill>
              </a:rPr>
              <a:t> </a:t>
            </a:r>
            <a:r>
              <a:rPr lang="en-US" altLang="en-US" b="0" i="1" dirty="0" err="1">
                <a:solidFill>
                  <a:srgbClr val="0000FF"/>
                </a:solidFill>
              </a:rPr>
              <a:t>chứng</a:t>
            </a:r>
            <a:r>
              <a:rPr lang="en-US" altLang="en-US" b="0" i="1" dirty="0">
                <a:solidFill>
                  <a:srgbClr val="0000FF"/>
                </a:solidFill>
              </a:rPr>
              <a:t> </a:t>
            </a:r>
            <a:r>
              <a:rPr lang="en-US" altLang="en-US" b="0" i="1" dirty="0" err="1">
                <a:solidFill>
                  <a:srgbClr val="0000FF"/>
                </a:solidFill>
              </a:rPr>
              <a:t>từ</a:t>
            </a:r>
            <a:r>
              <a:rPr lang="en-US" altLang="en-US" b="0" i="1" dirty="0">
                <a:solidFill>
                  <a:srgbClr val="0000FF"/>
                </a:solidFill>
              </a:rPr>
              <a:t> </a:t>
            </a:r>
            <a:r>
              <a:rPr lang="en-US" altLang="en-US" b="0" i="1" dirty="0" err="1">
                <a:solidFill>
                  <a:srgbClr val="0000FF"/>
                </a:solidFill>
              </a:rPr>
              <a:t>khi</a:t>
            </a:r>
            <a:r>
              <a:rPr lang="en-US" altLang="en-US" b="0" i="1" dirty="0">
                <a:solidFill>
                  <a:srgbClr val="0000FF"/>
                </a:solidFill>
              </a:rPr>
              <a:t> </a:t>
            </a:r>
            <a:r>
              <a:rPr lang="en-US" altLang="en-US" b="0" i="1" dirty="0" err="1">
                <a:solidFill>
                  <a:srgbClr val="0000FF"/>
                </a:solidFill>
              </a:rPr>
              <a:t>chọn</a:t>
            </a:r>
            <a:r>
              <a:rPr lang="en-US" altLang="en-US" b="0" i="1" dirty="0">
                <a:solidFill>
                  <a:srgbClr val="0000FF"/>
                </a:solidFill>
              </a:rPr>
              <a:t> </a:t>
            </a:r>
            <a:r>
              <a:rPr lang="en-US" altLang="en-US" b="0" i="1" dirty="0" err="1">
                <a:solidFill>
                  <a:srgbClr val="0000FF"/>
                </a:solidFill>
              </a:rPr>
              <a:t>gán</a:t>
            </a:r>
            <a:r>
              <a:rPr lang="en-US" altLang="en-US" b="0" i="1" dirty="0">
                <a:solidFill>
                  <a:srgbClr val="0000FF"/>
                </a:solidFill>
              </a:rPr>
              <a:t> Log </a:t>
            </a:r>
            <a:r>
              <a:rPr lang="en-US" altLang="en-US" b="0" i="1" dirty="0" err="1">
                <a:solidFill>
                  <a:srgbClr val="0000FF"/>
                </a:solidFill>
              </a:rPr>
              <a:t>bơm</a:t>
            </a:r>
            <a:endParaRPr lang="en-US" altLang="en-US" b="0" i="1" dirty="0">
              <a:solidFill>
                <a:srgbClr val="0000FF"/>
              </a:solidFill>
            </a:endParaRP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b="0" i="1" dirty="0">
              <a:solidFill>
                <a:srgbClr val="0000FF"/>
              </a:solidFill>
            </a:endParaRP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b="0" i="1" dirty="0">
              <a:solidFill>
                <a:srgbClr val="0000FF"/>
              </a:solidFill>
            </a:endParaRP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b="0" i="1" dirty="0">
              <a:solidFill>
                <a:srgbClr val="0000FF"/>
              </a:solidFill>
            </a:endParaRP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b="0" i="1" dirty="0">
              <a:solidFill>
                <a:srgbClr val="0000FF"/>
              </a:solidFill>
            </a:endParaRP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r>
              <a:rPr lang="en-US" altLang="en-US" b="0" i="1" dirty="0">
                <a:solidFill>
                  <a:srgbClr val="0000FF"/>
                </a:solidFill>
              </a:rPr>
              <a:t>				</a:t>
            </a:r>
            <a:r>
              <a:rPr lang="en-US" altLang="en-US" b="0" i="1" dirty="0" err="1">
                <a:solidFill>
                  <a:srgbClr val="0000FF"/>
                </a:solidFill>
              </a:rPr>
              <a:t>Giao</a:t>
            </a:r>
            <a:r>
              <a:rPr lang="en-US" altLang="en-US" b="0" i="1" dirty="0">
                <a:solidFill>
                  <a:srgbClr val="0000FF"/>
                </a:solidFill>
              </a:rPr>
              <a:t> </a:t>
            </a:r>
            <a:r>
              <a:rPr lang="en-US" altLang="en-US" b="0" i="1" dirty="0" err="1">
                <a:solidFill>
                  <a:srgbClr val="0000FF"/>
                </a:solidFill>
              </a:rPr>
              <a:t>diện</a:t>
            </a:r>
            <a:r>
              <a:rPr lang="en-US" altLang="en-US" b="0" i="1" dirty="0">
                <a:solidFill>
                  <a:srgbClr val="0000FF"/>
                </a:solidFill>
              </a:rPr>
              <a:t> </a:t>
            </a:r>
            <a:r>
              <a:rPr lang="en-US" altLang="en-US" b="0" i="1" dirty="0" err="1">
                <a:solidFill>
                  <a:srgbClr val="0000FF"/>
                </a:solidFill>
              </a:rPr>
              <a:t>chứng</a:t>
            </a:r>
            <a:r>
              <a:rPr lang="en-US" altLang="en-US" b="0" i="1" dirty="0">
                <a:solidFill>
                  <a:srgbClr val="0000FF"/>
                </a:solidFill>
              </a:rPr>
              <a:t> </a:t>
            </a:r>
            <a:r>
              <a:rPr lang="en-US" altLang="en-US" b="0" i="1" dirty="0" err="1">
                <a:solidFill>
                  <a:srgbClr val="0000FF"/>
                </a:solidFill>
              </a:rPr>
              <a:t>từ</a:t>
            </a:r>
            <a:r>
              <a:rPr lang="en-US" altLang="en-US" b="0" i="1" dirty="0">
                <a:solidFill>
                  <a:srgbClr val="0000FF"/>
                </a:solidFill>
              </a:rPr>
              <a:t> s</a:t>
            </a:r>
            <a:r>
              <a:rPr lang="vi-VN" altLang="en-US" b="0" i="1" dirty="0">
                <a:solidFill>
                  <a:srgbClr val="0000FF"/>
                </a:solidFill>
              </a:rPr>
              <a:t>au khi </a:t>
            </a:r>
            <a:r>
              <a:rPr lang="en-US" altLang="en-US" b="0" i="1" dirty="0" err="1">
                <a:solidFill>
                  <a:srgbClr val="0000FF"/>
                </a:solidFill>
              </a:rPr>
              <a:t>Lưu</a:t>
            </a:r>
            <a:r>
              <a:rPr lang="en-US" altLang="en-US" b="0" i="1" dirty="0">
                <a:solidFill>
                  <a:srgbClr val="0000FF"/>
                </a:solidFill>
              </a:rPr>
              <a:t> </a:t>
            </a:r>
            <a:endParaRPr lang="vi-VN" altLang="en-US" b="0" i="1" dirty="0">
              <a:solidFill>
                <a:srgbClr val="0000FF"/>
              </a:solidFill>
            </a:endParaRP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b="0" i="1" dirty="0">
              <a:solidFill>
                <a:srgbClr val="0000FF"/>
              </a:solidFill>
            </a:endParaRP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b="0" i="1" dirty="0">
              <a:solidFill>
                <a:srgbClr val="0000FF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2" y="1390594"/>
            <a:ext cx="7834180" cy="1871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61" y="3946427"/>
            <a:ext cx="8123624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46583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2. </a:t>
            </a:r>
            <a:r>
              <a:rPr lang="en-US" altLang="en-US" dirty="0" err="1">
                <a:solidFill>
                  <a:schemeClr val="tx1"/>
                </a:solidFill>
              </a:rPr>
              <a:t>Chứng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từ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gán</a:t>
            </a:r>
            <a:r>
              <a:rPr lang="en-US" altLang="en-US" dirty="0">
                <a:solidFill>
                  <a:schemeClr val="tx1"/>
                </a:solidFill>
              </a:rPr>
              <a:t> log </a:t>
            </a:r>
            <a:r>
              <a:rPr lang="en-US" altLang="en-US" dirty="0" err="1">
                <a:solidFill>
                  <a:schemeClr val="tx1"/>
                </a:solidFill>
              </a:rPr>
              <a:t>bơm</a:t>
            </a:r>
            <a:r>
              <a:rPr lang="en-US" altLang="en-US" dirty="0">
                <a:solidFill>
                  <a:schemeClr val="tx1"/>
                </a:solidFill>
              </a:rPr>
              <a:t> - </a:t>
            </a:r>
            <a:r>
              <a:rPr lang="en-US" altLang="en-US" dirty="0" err="1">
                <a:solidFill>
                  <a:schemeClr val="tx1"/>
                </a:solidFill>
              </a:rPr>
              <a:t>Tcode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rgbClr val="333333"/>
                </a:solidFill>
              </a:rPr>
              <a:t>Hạch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toán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chứng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từ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Hệ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thống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tính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toán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trên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cơ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sở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các</a:t>
            </a:r>
            <a:r>
              <a:rPr lang="en-US" altLang="en-US" sz="2000" b="0" dirty="0">
                <a:solidFill>
                  <a:srgbClr val="333333"/>
                </a:solidFill>
              </a:rPr>
              <a:t> log </a:t>
            </a:r>
            <a:r>
              <a:rPr lang="en-US" altLang="en-US" sz="2000" b="0" dirty="0" err="1">
                <a:solidFill>
                  <a:srgbClr val="333333"/>
                </a:solidFill>
              </a:rPr>
              <a:t>bơm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được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gán</a:t>
            </a:r>
            <a:r>
              <a:rPr lang="en-US" altLang="en-US" sz="2000" b="0" dirty="0">
                <a:solidFill>
                  <a:srgbClr val="333333"/>
                </a:solidFill>
              </a:rPr>
              <a:t>, </a:t>
            </a:r>
            <a:r>
              <a:rPr lang="en-US" altLang="en-US" sz="2000" b="0" dirty="0" err="1">
                <a:solidFill>
                  <a:srgbClr val="333333"/>
                </a:solidFill>
              </a:rPr>
              <a:t>không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cho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sửa</a:t>
            </a:r>
            <a:endParaRPr lang="en-US" altLang="en-US" sz="20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Số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lượng</a:t>
            </a:r>
            <a:r>
              <a:rPr lang="en-US" altLang="en-US" sz="2000" b="0" dirty="0">
                <a:solidFill>
                  <a:srgbClr val="333333"/>
                </a:solidFill>
              </a:rPr>
              <a:t> = </a:t>
            </a:r>
            <a:r>
              <a:rPr lang="en-US" altLang="en-US" sz="2000" b="0" dirty="0" err="1">
                <a:solidFill>
                  <a:srgbClr val="333333"/>
                </a:solidFill>
              </a:rPr>
              <a:t>Tổng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số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lượng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các</a:t>
            </a:r>
            <a:r>
              <a:rPr lang="en-US" altLang="en-US" sz="2000" b="0" dirty="0">
                <a:solidFill>
                  <a:srgbClr val="333333"/>
                </a:solidFill>
              </a:rPr>
              <a:t> log </a:t>
            </a:r>
            <a:r>
              <a:rPr lang="en-US" altLang="en-US" sz="2000" b="0" dirty="0" err="1">
                <a:solidFill>
                  <a:srgbClr val="333333"/>
                </a:solidFill>
              </a:rPr>
              <a:t>bơm</a:t>
            </a:r>
            <a:endParaRPr lang="en-US" altLang="en-US" sz="20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Tổng</a:t>
            </a:r>
            <a:r>
              <a:rPr lang="en-US" altLang="en-US" sz="2000" b="0" dirty="0">
                <a:solidFill>
                  <a:srgbClr val="333333"/>
                </a:solidFill>
              </a:rPr>
              <a:t> tiền = </a:t>
            </a:r>
            <a:r>
              <a:rPr lang="en-US" altLang="en-US" sz="2000" b="0" dirty="0" err="1">
                <a:solidFill>
                  <a:srgbClr val="333333"/>
                </a:solidFill>
              </a:rPr>
              <a:t>Tổng</a:t>
            </a:r>
            <a:r>
              <a:rPr lang="en-US" altLang="en-US" sz="2000" b="0" dirty="0">
                <a:solidFill>
                  <a:srgbClr val="333333"/>
                </a:solidFill>
              </a:rPr>
              <a:t> tiền </a:t>
            </a:r>
            <a:r>
              <a:rPr lang="en-US" altLang="en-US" sz="2000" b="0" dirty="0" err="1">
                <a:solidFill>
                  <a:srgbClr val="333333"/>
                </a:solidFill>
              </a:rPr>
              <a:t>các</a:t>
            </a:r>
            <a:r>
              <a:rPr lang="en-US" altLang="en-US" sz="2000" b="0" dirty="0">
                <a:solidFill>
                  <a:srgbClr val="333333"/>
                </a:solidFill>
              </a:rPr>
              <a:t> log </a:t>
            </a:r>
            <a:r>
              <a:rPr lang="en-US" altLang="en-US" sz="2000" b="0" dirty="0" err="1">
                <a:solidFill>
                  <a:srgbClr val="333333"/>
                </a:solidFill>
              </a:rPr>
              <a:t>bơm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nếu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nghiệp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vụ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có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giá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là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giá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bán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lẻ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tại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cột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bơm</a:t>
            </a:r>
            <a:r>
              <a:rPr lang="en-US" altLang="en-US" sz="2000" b="0" dirty="0">
                <a:solidFill>
                  <a:srgbClr val="333333"/>
                </a:solidFill>
              </a:rPr>
              <a:t>. </a:t>
            </a:r>
            <a:r>
              <a:rPr lang="en-US" altLang="en-US" sz="2000" b="0" dirty="0" err="1">
                <a:solidFill>
                  <a:srgbClr val="333333"/>
                </a:solidFill>
              </a:rPr>
              <a:t>Nếu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giá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khác</a:t>
            </a:r>
            <a:r>
              <a:rPr lang="en-US" altLang="en-US" sz="2000" b="0" dirty="0">
                <a:solidFill>
                  <a:srgbClr val="333333"/>
                </a:solidFill>
              </a:rPr>
              <a:t>, </a:t>
            </a:r>
            <a:r>
              <a:rPr lang="en-US" altLang="en-US" sz="2000" b="0" dirty="0" err="1">
                <a:solidFill>
                  <a:srgbClr val="333333"/>
                </a:solidFill>
              </a:rPr>
              <a:t>Tổng</a:t>
            </a:r>
            <a:r>
              <a:rPr lang="en-US" altLang="en-US" sz="2000" b="0" dirty="0">
                <a:solidFill>
                  <a:srgbClr val="333333"/>
                </a:solidFill>
              </a:rPr>
              <a:t> tiền  = </a:t>
            </a:r>
            <a:r>
              <a:rPr lang="en-US" altLang="en-US" sz="2000" b="0" dirty="0" err="1">
                <a:solidFill>
                  <a:srgbClr val="333333"/>
                </a:solidFill>
              </a:rPr>
              <a:t>Số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lượng</a:t>
            </a:r>
            <a:r>
              <a:rPr lang="en-US" altLang="en-US" sz="2000" b="0" dirty="0">
                <a:solidFill>
                  <a:srgbClr val="333333"/>
                </a:solidFill>
              </a:rPr>
              <a:t> * </a:t>
            </a:r>
            <a:r>
              <a:rPr lang="en-US" altLang="en-US" sz="2000" b="0" dirty="0" err="1">
                <a:solidFill>
                  <a:srgbClr val="333333"/>
                </a:solidFill>
              </a:rPr>
              <a:t>Giá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bán</a:t>
            </a:r>
            <a:r>
              <a:rPr lang="en-US" altLang="en-US" sz="2000" b="0" dirty="0">
                <a:solidFill>
                  <a:srgbClr val="333333"/>
                </a:solidFill>
              </a:rPr>
              <a:t> (</a:t>
            </a:r>
            <a:r>
              <a:rPr lang="en-US" altLang="en-US" sz="2000" b="0" dirty="0" err="1">
                <a:solidFill>
                  <a:srgbClr val="333333"/>
                </a:solidFill>
              </a:rPr>
              <a:t>theo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hồ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sơ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giá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của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nghiệp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vụ</a:t>
            </a:r>
            <a:r>
              <a:rPr lang="en-US" altLang="en-US" sz="2000" b="0" dirty="0">
                <a:solidFill>
                  <a:srgbClr val="333333"/>
                </a:solidFill>
              </a:rPr>
              <a:t>)</a:t>
            </a: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Các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thành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phần</a:t>
            </a:r>
            <a:r>
              <a:rPr lang="en-US" altLang="en-US" sz="2000" b="0" dirty="0">
                <a:solidFill>
                  <a:srgbClr val="333333"/>
                </a:solidFill>
              </a:rPr>
              <a:t> tiền: </a:t>
            </a:r>
            <a:r>
              <a:rPr lang="en-US" altLang="en-US" sz="2000" b="0" dirty="0" err="1">
                <a:solidFill>
                  <a:srgbClr val="333333"/>
                </a:solidFill>
              </a:rPr>
              <a:t>Như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hiện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tại</a:t>
            </a:r>
            <a:endParaRPr lang="en-US" altLang="en-US" sz="20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rgbClr val="333333"/>
                </a:solidFill>
              </a:rPr>
              <a:t>HHK</a:t>
            </a:r>
            <a:r>
              <a:rPr lang="en-US" altLang="en-US" sz="2400" b="0" dirty="0">
                <a:solidFill>
                  <a:srgbClr val="333333"/>
                </a:solidFill>
              </a:rPr>
              <a:t>, XDS </a:t>
            </a:r>
            <a:r>
              <a:rPr lang="en-US" altLang="en-US" sz="2400" b="0" dirty="0" err="1">
                <a:solidFill>
                  <a:srgbClr val="333333"/>
                </a:solidFill>
              </a:rPr>
              <a:t>không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gán</a:t>
            </a:r>
            <a:r>
              <a:rPr lang="en-US" altLang="en-US" sz="2400" b="0" dirty="0">
                <a:solidFill>
                  <a:srgbClr val="333333"/>
                </a:solidFill>
              </a:rPr>
              <a:t> log: </a:t>
            </a:r>
            <a:r>
              <a:rPr lang="en-US" altLang="en-US" sz="2400" b="0" dirty="0" err="1">
                <a:solidFill>
                  <a:srgbClr val="333333"/>
                </a:solidFill>
              </a:rPr>
              <a:t>NSD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thao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tác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và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hạch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toán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như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hiện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tại</a:t>
            </a:r>
            <a:endParaRPr lang="en-US" altLang="en-US" sz="2400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None/>
              <a:defRPr/>
            </a:pPr>
            <a:endParaRPr lang="en-US" altLang="en-US" sz="2000" b="0" i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27640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2. </a:t>
            </a:r>
            <a:r>
              <a:rPr lang="en-US" altLang="en-US" dirty="0" err="1">
                <a:solidFill>
                  <a:schemeClr val="tx1"/>
                </a:solidFill>
              </a:rPr>
              <a:t>Chứng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từ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gán</a:t>
            </a:r>
            <a:r>
              <a:rPr lang="en-US" altLang="en-US" dirty="0">
                <a:solidFill>
                  <a:schemeClr val="tx1"/>
                </a:solidFill>
              </a:rPr>
              <a:t> log </a:t>
            </a:r>
            <a:r>
              <a:rPr lang="en-US" altLang="en-US" dirty="0" err="1">
                <a:solidFill>
                  <a:schemeClr val="tx1"/>
                </a:solidFill>
              </a:rPr>
              <a:t>bơm</a:t>
            </a:r>
            <a:r>
              <a:rPr lang="en-US" altLang="en-US" dirty="0">
                <a:solidFill>
                  <a:schemeClr val="tx1"/>
                </a:solidFill>
              </a:rPr>
              <a:t> - </a:t>
            </a:r>
            <a:r>
              <a:rPr lang="en-US" altLang="en-US" dirty="0" err="1">
                <a:solidFill>
                  <a:schemeClr val="tx1"/>
                </a:solidFill>
              </a:rPr>
              <a:t>Tcode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rgbClr val="333333"/>
                </a:solidFill>
              </a:rPr>
              <a:t>Mẫu</a:t>
            </a:r>
            <a:r>
              <a:rPr lang="en-US" altLang="en-US" sz="2400" b="0" dirty="0">
                <a:solidFill>
                  <a:srgbClr val="333333"/>
                </a:solidFill>
              </a:rPr>
              <a:t> in “In log </a:t>
            </a:r>
            <a:r>
              <a:rPr lang="en-US" altLang="en-US" sz="2400" b="0" dirty="0" err="1">
                <a:solidFill>
                  <a:srgbClr val="333333"/>
                </a:solidFill>
              </a:rPr>
              <a:t>bơm</a:t>
            </a:r>
            <a:r>
              <a:rPr lang="en-US" altLang="en-US" sz="2400" b="0" dirty="0">
                <a:solidFill>
                  <a:srgbClr val="333333"/>
                </a:solidFill>
              </a:rPr>
              <a:t>” </a:t>
            </a:r>
            <a:r>
              <a:rPr lang="en-US" altLang="en-US" sz="2400" b="0" dirty="0" err="1">
                <a:solidFill>
                  <a:srgbClr val="333333"/>
                </a:solidFill>
              </a:rPr>
              <a:t>thuyết</a:t>
            </a:r>
            <a:r>
              <a:rPr lang="en-US" altLang="en-US" sz="2400" b="0" dirty="0">
                <a:solidFill>
                  <a:srgbClr val="333333"/>
                </a:solidFill>
              </a:rPr>
              <a:t> minh </a:t>
            </a:r>
            <a:r>
              <a:rPr lang="en-US" altLang="en-US" sz="2400" b="0" dirty="0" err="1">
                <a:solidFill>
                  <a:srgbClr val="333333"/>
                </a:solidFill>
              </a:rPr>
              <a:t>cho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chứng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từ</a:t>
            </a: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85" y="1567089"/>
            <a:ext cx="7188359" cy="339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9928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27E9E33-87D5-E61A-A164-878A78CD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85050" cy="863600"/>
          </a:xfrm>
        </p:spPr>
        <p:txBody>
          <a:bodyPr/>
          <a:lstStyle/>
          <a:p>
            <a:pPr eaLnBrk="1" hangingPunct="1"/>
            <a:r>
              <a:rPr lang="en-US" altLang="vi-VN">
                <a:solidFill>
                  <a:schemeClr val="tx1"/>
                </a:solidFill>
              </a:rPr>
              <a:t>  NỘI DUNG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575C-9B9B-7919-8DED-32EF687769E5}"/>
              </a:ext>
            </a:extLst>
          </p:cNvPr>
          <p:cNvSpPr txBox="1">
            <a:spLocks/>
          </p:cNvSpPr>
          <p:nvPr/>
        </p:nvSpPr>
        <p:spPr bwMode="auto">
          <a:xfrm>
            <a:off x="387275" y="863600"/>
            <a:ext cx="8756725" cy="31442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457200" lvl="2" indent="0" eaLnBrk="1" hangingPunct="1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r>
              <a:rPr lang="en-US" altLang="vi-VN" sz="2400" dirty="0">
                <a:solidFill>
                  <a:srgbClr val="333333"/>
                </a:solidFill>
              </a:rPr>
              <a:t>I. </a:t>
            </a:r>
            <a:r>
              <a:rPr lang="en-US" altLang="vi-VN" sz="2400" dirty="0" err="1">
                <a:solidFill>
                  <a:srgbClr val="333333"/>
                </a:solidFill>
              </a:rPr>
              <a:t>Nguyên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tắc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chung</a:t>
            </a:r>
            <a:endParaRPr lang="en-US" altLang="vi-VN" b="0" dirty="0">
              <a:solidFill>
                <a:srgbClr val="333333"/>
              </a:solidFill>
            </a:endParaRPr>
          </a:p>
          <a:p>
            <a:pPr marL="914400" lvl="2" indent="-457200" eaLnBrk="1" hangingPunct="1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r>
              <a:rPr lang="en-US" altLang="vi-VN" b="0" dirty="0">
                <a:solidFill>
                  <a:srgbClr val="333333"/>
                </a:solidFill>
              </a:rPr>
              <a:t>	0. </a:t>
            </a:r>
            <a:r>
              <a:rPr lang="en-US" altLang="vi-VN" sz="2400" b="0" dirty="0" err="1">
                <a:solidFill>
                  <a:srgbClr val="333333"/>
                </a:solidFill>
              </a:rPr>
              <a:t>Một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số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quy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ước</a:t>
            </a:r>
            <a:endParaRPr lang="en-US" altLang="vi-VN" sz="2400" b="0" dirty="0">
              <a:solidFill>
                <a:srgbClr val="333333"/>
              </a:solidFill>
            </a:endParaRPr>
          </a:p>
          <a:p>
            <a:pPr marL="914400" lvl="2" indent="-457200" eaLnBrk="1" hangingPunct="1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  <a:buSzPct val="120000"/>
              <a:buNone/>
              <a:defRPr/>
            </a:pPr>
            <a:r>
              <a:rPr lang="en-US" altLang="vi-VN" sz="2400" b="0" dirty="0">
                <a:solidFill>
                  <a:srgbClr val="333333"/>
                </a:solidFill>
              </a:rPr>
              <a:t>	1. Log </a:t>
            </a:r>
            <a:r>
              <a:rPr lang="en-US" altLang="vi-VN" sz="2400" b="0" dirty="0" err="1">
                <a:solidFill>
                  <a:srgbClr val="333333"/>
                </a:solidFill>
              </a:rPr>
              <a:t>bơm</a:t>
            </a:r>
            <a:endParaRPr lang="en-US" altLang="vi-VN" sz="2400" b="0" dirty="0">
              <a:solidFill>
                <a:srgbClr val="333333"/>
              </a:solidFill>
            </a:endParaRPr>
          </a:p>
          <a:p>
            <a:pPr marL="914400" lvl="2" indent="-457200" eaLnBrk="1" hangingPunct="1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r>
              <a:rPr lang="en-US" altLang="vi-VN" sz="2400" b="0" dirty="0">
                <a:solidFill>
                  <a:srgbClr val="333333"/>
                </a:solidFill>
              </a:rPr>
              <a:t>	2. </a:t>
            </a:r>
            <a:r>
              <a:rPr lang="en-US" altLang="vi-VN" sz="2400" b="0" dirty="0" err="1">
                <a:solidFill>
                  <a:srgbClr val="333333"/>
                </a:solidFill>
              </a:rPr>
              <a:t>Chứng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từ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hạch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toán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tại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EGAS</a:t>
            </a:r>
            <a:endParaRPr lang="en-US" altLang="vi-VN" sz="2400" b="0" dirty="0">
              <a:solidFill>
                <a:srgbClr val="333333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rgbClr val="333333"/>
              </a:buClr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61890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347167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2. </a:t>
            </a:r>
            <a:r>
              <a:rPr lang="en-US" altLang="en-US" dirty="0" err="1">
                <a:solidFill>
                  <a:schemeClr val="tx1"/>
                </a:solidFill>
              </a:rPr>
              <a:t>Chứng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từ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gán</a:t>
            </a:r>
            <a:r>
              <a:rPr lang="en-US" altLang="en-US" dirty="0">
                <a:solidFill>
                  <a:schemeClr val="tx1"/>
                </a:solidFill>
              </a:rPr>
              <a:t> log </a:t>
            </a:r>
            <a:r>
              <a:rPr lang="en-US" altLang="en-US" dirty="0" err="1">
                <a:solidFill>
                  <a:schemeClr val="tx1"/>
                </a:solidFill>
              </a:rPr>
              <a:t>bơm</a:t>
            </a:r>
            <a:r>
              <a:rPr lang="en-US" altLang="en-US" dirty="0">
                <a:solidFill>
                  <a:schemeClr val="tx1"/>
                </a:solidFill>
              </a:rPr>
              <a:t> - Tab Log </a:t>
            </a:r>
            <a:r>
              <a:rPr lang="en-US" altLang="en-US" dirty="0" err="1">
                <a:solidFill>
                  <a:schemeClr val="tx1"/>
                </a:solidFill>
              </a:rPr>
              <a:t>bơm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2777"/>
            <a:ext cx="9144000" cy="559090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rgbClr val="333333"/>
                </a:solidFill>
              </a:rPr>
              <a:t>Áp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dụng</a:t>
            </a:r>
            <a:r>
              <a:rPr lang="en-US" altLang="en-US" sz="2400" b="0" dirty="0">
                <a:solidFill>
                  <a:srgbClr val="333333"/>
                </a:solidFill>
              </a:rPr>
              <a:t>: </a:t>
            </a:r>
            <a:r>
              <a:rPr lang="en-US" altLang="en-US" sz="2400" b="0" dirty="0" err="1">
                <a:solidFill>
                  <a:srgbClr val="333333"/>
                </a:solidFill>
              </a:rPr>
              <a:t>Xuất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nhiều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hóa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đơn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cho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khách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công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nợ</a:t>
            </a: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Loại</a:t>
            </a:r>
            <a:r>
              <a:rPr lang="en-US" altLang="en-US" sz="2000" b="0" dirty="0">
                <a:solidFill>
                  <a:srgbClr val="333333"/>
                </a:solidFill>
              </a:rPr>
              <a:t> log = </a:t>
            </a:r>
            <a:r>
              <a:rPr lang="en-US" altLang="en-US" sz="2000" b="0" dirty="0" err="1">
                <a:solidFill>
                  <a:srgbClr val="333333"/>
                </a:solidFill>
              </a:rPr>
              <a:t>Công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nợ</a:t>
            </a:r>
            <a:endParaRPr lang="en-US" altLang="en-US" sz="20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Mã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khách</a:t>
            </a:r>
            <a:r>
              <a:rPr lang="en-US" altLang="en-US" sz="2000" b="0" dirty="0">
                <a:solidFill>
                  <a:srgbClr val="333333"/>
                </a:solidFill>
              </a:rPr>
              <a:t> = </a:t>
            </a:r>
            <a:r>
              <a:rPr lang="en-US" altLang="en-US" sz="2000" b="0" dirty="0" err="1">
                <a:solidFill>
                  <a:srgbClr val="333333"/>
                </a:solidFill>
              </a:rPr>
              <a:t>Khách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được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khai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báo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tại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DM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khách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hàng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CTY</a:t>
            </a:r>
            <a:endParaRPr lang="en-US" altLang="en-US" sz="20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Số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phiếu</a:t>
            </a:r>
            <a:r>
              <a:rPr lang="en-US" altLang="en-US" sz="2000" b="0" dirty="0">
                <a:solidFill>
                  <a:srgbClr val="333333"/>
                </a:solidFill>
              </a:rPr>
              <a:t> = </a:t>
            </a:r>
            <a:r>
              <a:rPr lang="en-US" altLang="en-US" sz="2000" b="0" dirty="0" err="1">
                <a:solidFill>
                  <a:srgbClr val="333333"/>
                </a:solidFill>
              </a:rPr>
              <a:t>Số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phiếu</a:t>
            </a:r>
            <a:r>
              <a:rPr lang="en-US" altLang="en-US" sz="2000" b="0" dirty="0">
                <a:solidFill>
                  <a:srgbClr val="333333"/>
                </a:solidFill>
              </a:rPr>
              <a:t>/ </a:t>
            </a:r>
            <a:r>
              <a:rPr lang="en-US" altLang="en-US" sz="2000" b="0" dirty="0" err="1">
                <a:solidFill>
                  <a:srgbClr val="333333"/>
                </a:solidFill>
              </a:rPr>
              <a:t>Số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xe</a:t>
            </a:r>
            <a:r>
              <a:rPr lang="en-US" altLang="en-US" sz="2000" b="0" dirty="0">
                <a:solidFill>
                  <a:srgbClr val="333333"/>
                </a:solidFill>
              </a:rPr>
              <a:t> (</a:t>
            </a:r>
            <a:r>
              <a:rPr lang="en-US" altLang="en-US" sz="2000" b="0" dirty="0" err="1">
                <a:solidFill>
                  <a:srgbClr val="333333"/>
                </a:solidFill>
              </a:rPr>
              <a:t>không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bắt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buộc</a:t>
            </a:r>
            <a:r>
              <a:rPr lang="en-US" altLang="en-US" sz="2000" b="0" dirty="0">
                <a:solidFill>
                  <a:srgbClr val="333333"/>
                </a:solidFill>
              </a:rPr>
              <a:t>)</a:t>
            </a:r>
          </a:p>
          <a:p>
            <a:pPr marL="1319213" lvl="3" indent="0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None/>
              <a:defRPr/>
            </a:pPr>
            <a:endParaRPr lang="en-US" altLang="en-US" sz="2000" b="0" dirty="0">
              <a:solidFill>
                <a:srgbClr val="33333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78" y="1532711"/>
            <a:ext cx="7835872" cy="28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78287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347167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2. </a:t>
            </a:r>
            <a:r>
              <a:rPr lang="en-US" altLang="en-US" dirty="0" err="1">
                <a:solidFill>
                  <a:schemeClr val="tx1"/>
                </a:solidFill>
              </a:rPr>
              <a:t>Chứng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từ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gán</a:t>
            </a:r>
            <a:r>
              <a:rPr lang="en-US" altLang="en-US" dirty="0">
                <a:solidFill>
                  <a:schemeClr val="tx1"/>
                </a:solidFill>
              </a:rPr>
              <a:t> log </a:t>
            </a:r>
            <a:r>
              <a:rPr lang="en-US" altLang="en-US" dirty="0" err="1">
                <a:solidFill>
                  <a:schemeClr val="tx1"/>
                </a:solidFill>
              </a:rPr>
              <a:t>bơm</a:t>
            </a:r>
            <a:r>
              <a:rPr lang="en-US" altLang="en-US" dirty="0">
                <a:solidFill>
                  <a:schemeClr val="tx1"/>
                </a:solidFill>
              </a:rPr>
              <a:t> - Tab Log </a:t>
            </a:r>
            <a:r>
              <a:rPr lang="en-US" altLang="en-US" dirty="0" err="1">
                <a:solidFill>
                  <a:schemeClr val="tx1"/>
                </a:solidFill>
              </a:rPr>
              <a:t>bơm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2777"/>
            <a:ext cx="9144000" cy="559090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3200" b="0" dirty="0">
              <a:solidFill>
                <a:srgbClr val="333333"/>
              </a:solidFill>
            </a:endParaRPr>
          </a:p>
          <a:p>
            <a:pPr marL="1082675" lvl="3" indent="-28416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>
                <a:solidFill>
                  <a:srgbClr val="333333"/>
                </a:solidFill>
              </a:rPr>
              <a:t>N: </a:t>
            </a:r>
            <a:r>
              <a:rPr lang="en-US" altLang="en-US" sz="2000" b="0" dirty="0" err="1">
                <a:solidFill>
                  <a:srgbClr val="333333"/>
                </a:solidFill>
              </a:rPr>
              <a:t>Số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chứng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từ</a:t>
            </a:r>
            <a:endParaRPr lang="en-US" altLang="en-US" sz="2000" b="0" dirty="0">
              <a:solidFill>
                <a:srgbClr val="333333"/>
              </a:solidFill>
            </a:endParaRPr>
          </a:p>
          <a:p>
            <a:pPr marL="1082675" lvl="3" indent="-28416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RefCode</a:t>
            </a:r>
            <a:r>
              <a:rPr lang="en-US" altLang="en-US" sz="2000" b="0" dirty="0">
                <a:solidFill>
                  <a:srgbClr val="333333"/>
                </a:solidFill>
              </a:rPr>
              <a:t>: </a:t>
            </a:r>
            <a:r>
              <a:rPr lang="en-US" altLang="en-US" sz="2000" b="0" dirty="0" err="1">
                <a:solidFill>
                  <a:srgbClr val="333333"/>
                </a:solidFill>
              </a:rPr>
              <a:t>Mã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tra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cứu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HDDT</a:t>
            </a:r>
            <a:endParaRPr lang="en-US" altLang="en-US" sz="2000" b="0" dirty="0">
              <a:solidFill>
                <a:srgbClr val="333333"/>
              </a:solidFill>
            </a:endParaRPr>
          </a:p>
          <a:p>
            <a:pPr marL="1319213" lvl="3" indent="0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None/>
              <a:defRPr/>
            </a:pPr>
            <a:endParaRPr lang="en-US" altLang="en-US" sz="2000" b="0" dirty="0">
              <a:solidFill>
                <a:srgbClr val="33333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43" y="863600"/>
            <a:ext cx="7756823" cy="2376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992" y="3373694"/>
            <a:ext cx="4695238" cy="122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43" y="4802466"/>
            <a:ext cx="5080360" cy="152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74729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2. </a:t>
            </a:r>
            <a:r>
              <a:rPr lang="en-US" altLang="en-US" dirty="0" err="1">
                <a:solidFill>
                  <a:schemeClr val="tx1"/>
                </a:solidFill>
              </a:rPr>
              <a:t>Chứng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từ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gán</a:t>
            </a:r>
            <a:r>
              <a:rPr lang="en-US" altLang="en-US" dirty="0">
                <a:solidFill>
                  <a:schemeClr val="tx1"/>
                </a:solidFill>
              </a:rPr>
              <a:t> log </a:t>
            </a:r>
            <a:r>
              <a:rPr lang="en-US" altLang="en-US" dirty="0" err="1">
                <a:solidFill>
                  <a:schemeClr val="tx1"/>
                </a:solidFill>
              </a:rPr>
              <a:t>bơm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9971"/>
            <a:ext cx="9144000" cy="58837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rgbClr val="333333"/>
                </a:solidFill>
              </a:rPr>
              <a:t>Các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ràng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buộc</a:t>
            </a:r>
            <a:endParaRPr lang="en-US" altLang="en-US" sz="24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Khóa</a:t>
            </a:r>
            <a:r>
              <a:rPr lang="en-US" altLang="en-US" sz="2000" b="0" dirty="0">
                <a:solidFill>
                  <a:srgbClr val="333333"/>
                </a:solidFill>
              </a:rPr>
              <a:t>/ </a:t>
            </a:r>
            <a:r>
              <a:rPr lang="en-US" altLang="en-US" sz="2000" b="0" dirty="0" err="1">
                <a:solidFill>
                  <a:srgbClr val="333333"/>
                </a:solidFill>
              </a:rPr>
              <a:t>Nhả</a:t>
            </a:r>
            <a:r>
              <a:rPr lang="en-US" altLang="en-US" sz="2000" b="0" dirty="0">
                <a:solidFill>
                  <a:srgbClr val="333333"/>
                </a:solidFill>
              </a:rPr>
              <a:t> log </a:t>
            </a:r>
            <a:r>
              <a:rPr lang="en-US" altLang="en-US" sz="2000" b="0" dirty="0" err="1">
                <a:solidFill>
                  <a:srgbClr val="333333"/>
                </a:solidFill>
              </a:rPr>
              <a:t>bơm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khi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Tạo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mới</a:t>
            </a:r>
            <a:r>
              <a:rPr lang="en-US" altLang="en-US" sz="2000" b="0" dirty="0">
                <a:solidFill>
                  <a:srgbClr val="333333"/>
                </a:solidFill>
              </a:rPr>
              <a:t>/ </a:t>
            </a:r>
            <a:r>
              <a:rPr lang="en-US" altLang="en-US" sz="2000" b="0" dirty="0" err="1">
                <a:solidFill>
                  <a:srgbClr val="333333"/>
                </a:solidFill>
              </a:rPr>
              <a:t>Xóa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chứng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từ</a:t>
            </a:r>
            <a:endParaRPr lang="en-US" altLang="en-US" sz="20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Tại</a:t>
            </a:r>
            <a:r>
              <a:rPr lang="en-US" altLang="en-US" sz="2000" b="0" dirty="0">
                <a:solidFill>
                  <a:srgbClr val="333333"/>
                </a:solidFill>
              </a:rPr>
              <a:t> E-Invoice, </a:t>
            </a:r>
            <a:r>
              <a:rPr lang="en-US" altLang="en-US" sz="2000" b="0" dirty="0" err="1">
                <a:solidFill>
                  <a:srgbClr val="333333"/>
                </a:solidFill>
              </a:rPr>
              <a:t>xem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được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danh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sách</a:t>
            </a:r>
            <a:r>
              <a:rPr lang="en-US" altLang="en-US" sz="2000" b="0" dirty="0">
                <a:solidFill>
                  <a:srgbClr val="333333"/>
                </a:solidFill>
              </a:rPr>
              <a:t> log </a:t>
            </a:r>
            <a:r>
              <a:rPr lang="en-US" altLang="en-US" sz="2000" b="0" dirty="0" err="1">
                <a:solidFill>
                  <a:srgbClr val="333333"/>
                </a:solidFill>
              </a:rPr>
              <a:t>gán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kèm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nhằm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mục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đích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thuyết</a:t>
            </a:r>
            <a:r>
              <a:rPr lang="en-US" altLang="en-US" sz="2000" b="0" dirty="0">
                <a:solidFill>
                  <a:srgbClr val="333333"/>
                </a:solidFill>
              </a:rPr>
              <a:t> minh </a:t>
            </a:r>
            <a:r>
              <a:rPr lang="en-US" altLang="en-US" sz="2000" b="0" dirty="0" err="1">
                <a:solidFill>
                  <a:srgbClr val="333333"/>
                </a:solidFill>
              </a:rPr>
              <a:t>dựa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trên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cờ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báo</a:t>
            </a:r>
            <a:r>
              <a:rPr lang="en-US" altLang="en-US" sz="2000" b="0" dirty="0">
                <a:solidFill>
                  <a:srgbClr val="333333"/>
                </a:solidFill>
              </a:rPr>
              <a:t> log</a:t>
            </a: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rgbClr val="333333"/>
                </a:solidFill>
              </a:rPr>
              <a:t>Cờ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gán</a:t>
            </a:r>
            <a:r>
              <a:rPr lang="en-US" altLang="en-US" sz="2400" b="0" dirty="0">
                <a:solidFill>
                  <a:srgbClr val="333333"/>
                </a:solidFill>
              </a:rPr>
              <a:t> log </a:t>
            </a:r>
            <a:r>
              <a:rPr lang="en-US" altLang="en-US" sz="2400" b="0" dirty="0" err="1">
                <a:solidFill>
                  <a:srgbClr val="333333"/>
                </a:solidFill>
              </a:rPr>
              <a:t>khi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chứng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từ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được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tạo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tại</a:t>
            </a:r>
            <a:r>
              <a:rPr lang="en-US" altLang="en-US" sz="2400" b="0" dirty="0">
                <a:solidFill>
                  <a:srgbClr val="333333"/>
                </a:solidFill>
              </a:rPr>
              <a:t> Client</a:t>
            </a: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Số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lượng</a:t>
            </a:r>
            <a:r>
              <a:rPr lang="en-US" altLang="en-US" sz="2000" b="0" dirty="0">
                <a:solidFill>
                  <a:srgbClr val="333333"/>
                </a:solidFill>
              </a:rPr>
              <a:t> log </a:t>
            </a:r>
            <a:r>
              <a:rPr lang="en-US" altLang="en-US" sz="2000" b="0" dirty="0" err="1">
                <a:solidFill>
                  <a:srgbClr val="333333"/>
                </a:solidFill>
              </a:rPr>
              <a:t>bơm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theo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từng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dòng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chứng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từ</a:t>
            </a:r>
            <a:r>
              <a:rPr lang="en-US" altLang="en-US" sz="2000" b="0" dirty="0">
                <a:solidFill>
                  <a:srgbClr val="333333"/>
                </a:solidFill>
              </a:rPr>
              <a:t> (</a:t>
            </a:r>
            <a:r>
              <a:rPr lang="en-US" altLang="en-US" sz="2000" b="0" dirty="0" err="1">
                <a:solidFill>
                  <a:srgbClr val="333333"/>
                </a:solidFill>
              </a:rPr>
              <a:t>có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giá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trị</a:t>
            </a:r>
            <a:r>
              <a:rPr lang="en-US" altLang="en-US" sz="2000" b="0" dirty="0">
                <a:solidFill>
                  <a:srgbClr val="333333"/>
                </a:solidFill>
              </a:rPr>
              <a:t> = 0/&gt; 0)</a:t>
            </a: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Mất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kết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nối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EGAS</a:t>
            </a:r>
            <a:r>
              <a:rPr lang="en-US" altLang="en-US" sz="2000" b="0" dirty="0">
                <a:solidFill>
                  <a:srgbClr val="333333"/>
                </a:solidFill>
              </a:rPr>
              <a:t> - </a:t>
            </a:r>
            <a:r>
              <a:rPr lang="en-US" altLang="en-US" sz="2000" b="0" dirty="0" err="1">
                <a:solidFill>
                  <a:srgbClr val="333333"/>
                </a:solidFill>
              </a:rPr>
              <a:t>AGAS</a:t>
            </a:r>
            <a:endParaRPr lang="en-US" altLang="en-US" sz="20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Có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kết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nối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nhưng</a:t>
            </a:r>
            <a:r>
              <a:rPr lang="en-US" altLang="en-US" sz="2000" b="0" dirty="0">
                <a:solidFill>
                  <a:srgbClr val="333333"/>
                </a:solidFill>
              </a:rPr>
              <a:t> NSD </a:t>
            </a:r>
            <a:r>
              <a:rPr lang="en-US" altLang="en-US" sz="2000" b="0" dirty="0" err="1">
                <a:solidFill>
                  <a:srgbClr val="333333"/>
                </a:solidFill>
              </a:rPr>
              <a:t>không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gán</a:t>
            </a:r>
            <a:r>
              <a:rPr lang="en-US" altLang="en-US" sz="2000" b="0" dirty="0">
                <a:solidFill>
                  <a:srgbClr val="333333"/>
                </a:solidFill>
              </a:rPr>
              <a:t> log, </a:t>
            </a:r>
            <a:r>
              <a:rPr lang="en-US" altLang="en-US" sz="2000" b="0" dirty="0" err="1">
                <a:solidFill>
                  <a:srgbClr val="333333"/>
                </a:solidFill>
              </a:rPr>
              <a:t>hệ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thống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yêu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cầu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nhập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Lý</a:t>
            </a:r>
            <a:r>
              <a:rPr lang="en-US" altLang="en-US" sz="2000" b="0" dirty="0">
                <a:solidFill>
                  <a:srgbClr val="333333"/>
                </a:solidFill>
              </a:rPr>
              <a:t> do</a:t>
            </a:r>
          </a:p>
          <a:p>
            <a:pPr marL="1708150" lvl="4" indent="-750888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marL="1319213" lvl="3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sz="2000" b="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39201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044873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3. </a:t>
            </a:r>
            <a:r>
              <a:rPr lang="en-US" altLang="en-US" sz="2800" dirty="0" err="1">
                <a:solidFill>
                  <a:schemeClr val="tx1"/>
                </a:solidFill>
              </a:rPr>
              <a:t>Phân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loại</a:t>
            </a:r>
            <a:r>
              <a:rPr lang="en-US" altLang="en-US" sz="2800" dirty="0">
                <a:solidFill>
                  <a:schemeClr val="tx1"/>
                </a:solidFill>
              </a:rPr>
              <a:t> Log </a:t>
            </a:r>
            <a:r>
              <a:rPr lang="en-US" altLang="en-US" sz="2800" dirty="0" err="1">
                <a:solidFill>
                  <a:schemeClr val="tx1"/>
                </a:solidFill>
              </a:rPr>
              <a:t>bơm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914400" lvl="3" indent="-396875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rgbClr val="333333"/>
                </a:solidFill>
              </a:rPr>
              <a:t>Phân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loại</a:t>
            </a:r>
            <a:r>
              <a:rPr lang="en-US" altLang="en-US" sz="2400" b="0" dirty="0">
                <a:solidFill>
                  <a:srgbClr val="333333"/>
                </a:solidFill>
              </a:rPr>
              <a:t> log </a:t>
            </a:r>
            <a:r>
              <a:rPr lang="en-US" altLang="en-US" sz="2400" b="0" dirty="0" err="1">
                <a:solidFill>
                  <a:srgbClr val="333333"/>
                </a:solidFill>
              </a:rPr>
              <a:t>Kiểm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định</a:t>
            </a:r>
            <a:r>
              <a:rPr lang="en-US" altLang="en-US" sz="2400" b="0" dirty="0">
                <a:solidFill>
                  <a:srgbClr val="333333"/>
                </a:solidFill>
              </a:rPr>
              <a:t>/ </a:t>
            </a:r>
            <a:r>
              <a:rPr lang="en-US" altLang="en-US" sz="2400" b="0" dirty="0" err="1">
                <a:solidFill>
                  <a:srgbClr val="333333"/>
                </a:solidFill>
              </a:rPr>
              <a:t>Xuất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khác</a:t>
            </a:r>
            <a:r>
              <a:rPr lang="en-US" altLang="en-US" sz="2400" b="0" dirty="0">
                <a:solidFill>
                  <a:srgbClr val="333333"/>
                </a:solidFill>
              </a:rPr>
              <a:t>/ </a:t>
            </a:r>
            <a:r>
              <a:rPr lang="en-US" altLang="en-US" sz="2400" b="0" dirty="0" err="1">
                <a:solidFill>
                  <a:srgbClr val="333333"/>
                </a:solidFill>
              </a:rPr>
              <a:t>Tự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kiểm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tra</a:t>
            </a:r>
            <a:endParaRPr lang="en-US" altLang="en-US" sz="2400" b="0" dirty="0">
              <a:solidFill>
                <a:srgbClr val="333333"/>
              </a:solidFill>
            </a:endParaRPr>
          </a:p>
          <a:p>
            <a:pPr marL="914400" lvl="3" indent="-396875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>
                <a:solidFill>
                  <a:srgbClr val="333333"/>
                </a:solidFill>
              </a:rPr>
              <a:t>Log </a:t>
            </a:r>
            <a:r>
              <a:rPr lang="en-US" altLang="en-US" sz="2400" b="0" dirty="0" err="1">
                <a:solidFill>
                  <a:srgbClr val="333333"/>
                </a:solidFill>
              </a:rPr>
              <a:t>được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phân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loại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sẽ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được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gán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trên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chứng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từ</a:t>
            </a:r>
            <a:r>
              <a:rPr lang="en-US" altLang="en-US" sz="2400" b="0" dirty="0">
                <a:solidFill>
                  <a:srgbClr val="333333"/>
                </a:solidFill>
              </a:rPr>
              <a:t>  WS3</a:t>
            </a:r>
          </a:p>
          <a:p>
            <a:pPr marL="914400" lvl="3" indent="-396875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400" b="0" dirty="0">
                <a:solidFill>
                  <a:srgbClr val="333333"/>
                </a:solidFill>
              </a:rPr>
              <a:t>Log </a:t>
            </a:r>
            <a:r>
              <a:rPr lang="en-US" sz="2400" b="0" dirty="0" err="1">
                <a:solidFill>
                  <a:srgbClr val="333333"/>
                </a:solidFill>
              </a:rPr>
              <a:t>đã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được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phân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loại</a:t>
            </a:r>
            <a:r>
              <a:rPr lang="en-US" sz="2400" b="0" dirty="0">
                <a:solidFill>
                  <a:srgbClr val="333333"/>
                </a:solidFill>
              </a:rPr>
              <a:t>, </a:t>
            </a:r>
            <a:r>
              <a:rPr lang="en-US" sz="2400" b="0" dirty="0" err="1">
                <a:solidFill>
                  <a:srgbClr val="333333"/>
                </a:solidFill>
              </a:rPr>
              <a:t>không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thể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thực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hiện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tìm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kiếm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tại</a:t>
            </a:r>
            <a:r>
              <a:rPr lang="en-US" sz="2400" b="0" dirty="0">
                <a:solidFill>
                  <a:srgbClr val="333333"/>
                </a:solidFill>
              </a:rPr>
              <a:t>:</a:t>
            </a:r>
          </a:p>
          <a:p>
            <a:pPr lvl="3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000" b="0" dirty="0" err="1">
                <a:solidFill>
                  <a:srgbClr val="333333"/>
                </a:solidFill>
              </a:rPr>
              <a:t>Màn</a:t>
            </a:r>
            <a:r>
              <a:rPr lang="en-US" sz="2000" b="0" dirty="0">
                <a:solidFill>
                  <a:srgbClr val="333333"/>
                </a:solidFill>
              </a:rPr>
              <a:t> </a:t>
            </a:r>
            <a:r>
              <a:rPr lang="en-US" sz="2000" b="0" dirty="0" err="1">
                <a:solidFill>
                  <a:srgbClr val="333333"/>
                </a:solidFill>
              </a:rPr>
              <a:t>hình</a:t>
            </a:r>
            <a:r>
              <a:rPr lang="en-US" sz="2000" b="0" dirty="0">
                <a:solidFill>
                  <a:srgbClr val="333333"/>
                </a:solidFill>
              </a:rPr>
              <a:t> “</a:t>
            </a:r>
            <a:r>
              <a:rPr lang="en-US" sz="2000" b="0" dirty="0" err="1">
                <a:solidFill>
                  <a:srgbClr val="333333"/>
                </a:solidFill>
              </a:rPr>
              <a:t>Tìm</a:t>
            </a:r>
            <a:r>
              <a:rPr lang="en-US" sz="2000" b="0" dirty="0">
                <a:solidFill>
                  <a:srgbClr val="333333"/>
                </a:solidFill>
              </a:rPr>
              <a:t> </a:t>
            </a:r>
            <a:r>
              <a:rPr lang="en-US" sz="2000" b="0" dirty="0" err="1">
                <a:solidFill>
                  <a:srgbClr val="333333"/>
                </a:solidFill>
              </a:rPr>
              <a:t>kiếm</a:t>
            </a:r>
            <a:r>
              <a:rPr lang="en-US" sz="2000" b="0" dirty="0">
                <a:solidFill>
                  <a:srgbClr val="333333"/>
                </a:solidFill>
              </a:rPr>
              <a:t> log” </a:t>
            </a:r>
            <a:r>
              <a:rPr lang="en-US" sz="2000" b="0" dirty="0" err="1">
                <a:solidFill>
                  <a:srgbClr val="333333"/>
                </a:solidFill>
              </a:rPr>
              <a:t>tại</a:t>
            </a:r>
            <a:r>
              <a:rPr lang="en-US" sz="2000" b="0" dirty="0">
                <a:solidFill>
                  <a:srgbClr val="333333"/>
                </a:solidFill>
              </a:rPr>
              <a:t> </a:t>
            </a:r>
            <a:r>
              <a:rPr lang="en-US" sz="2000" b="0" dirty="0" err="1">
                <a:solidFill>
                  <a:srgbClr val="333333"/>
                </a:solidFill>
              </a:rPr>
              <a:t>các</a:t>
            </a:r>
            <a:r>
              <a:rPr lang="en-US" sz="2000" b="0" dirty="0">
                <a:solidFill>
                  <a:srgbClr val="333333"/>
                </a:solidFill>
              </a:rPr>
              <a:t> </a:t>
            </a:r>
            <a:r>
              <a:rPr lang="en-US" sz="2000" b="0" dirty="0" err="1">
                <a:solidFill>
                  <a:srgbClr val="333333"/>
                </a:solidFill>
              </a:rPr>
              <a:t>Tcode</a:t>
            </a:r>
            <a:r>
              <a:rPr lang="en-US" sz="2000" b="0" dirty="0">
                <a:solidFill>
                  <a:srgbClr val="333333"/>
                </a:solidFill>
              </a:rPr>
              <a:t> </a:t>
            </a:r>
          </a:p>
          <a:p>
            <a:pPr lvl="3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rgbClr val="333333"/>
                </a:solidFill>
              </a:rPr>
              <a:t>Tab “Log </a:t>
            </a:r>
            <a:r>
              <a:rPr lang="en-US" sz="2000" b="0" dirty="0" err="1">
                <a:solidFill>
                  <a:srgbClr val="333333"/>
                </a:solidFill>
              </a:rPr>
              <a:t>bơm</a:t>
            </a:r>
            <a:r>
              <a:rPr lang="en-US" sz="2000" b="0" dirty="0">
                <a:solidFill>
                  <a:srgbClr val="333333"/>
                </a:solidFill>
              </a:rPr>
              <a:t>”: </a:t>
            </a:r>
            <a:r>
              <a:rPr lang="en-US" sz="2000" b="0" dirty="0" err="1">
                <a:solidFill>
                  <a:srgbClr val="333333"/>
                </a:solidFill>
              </a:rPr>
              <a:t>Chức</a:t>
            </a:r>
            <a:r>
              <a:rPr lang="en-US" sz="2000" b="0" dirty="0">
                <a:solidFill>
                  <a:srgbClr val="333333"/>
                </a:solidFill>
              </a:rPr>
              <a:t> </a:t>
            </a:r>
            <a:r>
              <a:rPr lang="en-US" sz="2000" b="0" dirty="0" err="1">
                <a:solidFill>
                  <a:srgbClr val="333333"/>
                </a:solidFill>
              </a:rPr>
              <a:t>năng</a:t>
            </a:r>
            <a:r>
              <a:rPr lang="en-US" sz="2000" b="0" dirty="0">
                <a:solidFill>
                  <a:srgbClr val="333333"/>
                </a:solidFill>
              </a:rPr>
              <a:t> “</a:t>
            </a:r>
            <a:r>
              <a:rPr lang="en-US" sz="2000" b="0" dirty="0" err="1">
                <a:solidFill>
                  <a:srgbClr val="333333"/>
                </a:solidFill>
              </a:rPr>
              <a:t>Phân</a:t>
            </a:r>
            <a:r>
              <a:rPr lang="en-US" sz="2000" b="0" dirty="0">
                <a:solidFill>
                  <a:srgbClr val="333333"/>
                </a:solidFill>
              </a:rPr>
              <a:t> </a:t>
            </a:r>
            <a:r>
              <a:rPr lang="en-US" sz="2000" b="0" dirty="0" err="1">
                <a:solidFill>
                  <a:srgbClr val="333333"/>
                </a:solidFill>
              </a:rPr>
              <a:t>loại</a:t>
            </a:r>
            <a:r>
              <a:rPr lang="en-US" sz="2000" b="0" dirty="0">
                <a:solidFill>
                  <a:srgbClr val="333333"/>
                </a:solidFill>
              </a:rPr>
              <a:t> log”, </a:t>
            </a:r>
            <a:r>
              <a:rPr lang="en-US" sz="2000" b="0" dirty="0" err="1">
                <a:solidFill>
                  <a:srgbClr val="333333"/>
                </a:solidFill>
              </a:rPr>
              <a:t>điều</a:t>
            </a:r>
            <a:r>
              <a:rPr lang="en-US" sz="2000" b="0" dirty="0">
                <a:solidFill>
                  <a:srgbClr val="333333"/>
                </a:solidFill>
              </a:rPr>
              <a:t> </a:t>
            </a:r>
            <a:r>
              <a:rPr lang="en-US" sz="2000" b="0" dirty="0" err="1">
                <a:solidFill>
                  <a:srgbClr val="333333"/>
                </a:solidFill>
              </a:rPr>
              <a:t>kiện</a:t>
            </a:r>
            <a:r>
              <a:rPr lang="en-US" sz="2000" b="0" dirty="0">
                <a:solidFill>
                  <a:srgbClr val="333333"/>
                </a:solidFill>
              </a:rPr>
              <a:t> </a:t>
            </a:r>
            <a:r>
              <a:rPr lang="en-US" sz="2000" b="0" dirty="0" err="1">
                <a:solidFill>
                  <a:srgbClr val="333333"/>
                </a:solidFill>
              </a:rPr>
              <a:t>tìm</a:t>
            </a:r>
            <a:r>
              <a:rPr lang="en-US" sz="2000" b="0" dirty="0">
                <a:solidFill>
                  <a:srgbClr val="333333"/>
                </a:solidFill>
              </a:rPr>
              <a:t> </a:t>
            </a:r>
            <a:r>
              <a:rPr lang="en-US" sz="2000" b="0" dirty="0" err="1">
                <a:solidFill>
                  <a:srgbClr val="333333"/>
                </a:solidFill>
              </a:rPr>
              <a:t>kiếm</a:t>
            </a:r>
            <a:r>
              <a:rPr lang="en-US" sz="2000" b="0" dirty="0">
                <a:solidFill>
                  <a:srgbClr val="333333"/>
                </a:solidFill>
              </a:rPr>
              <a:t> “</a:t>
            </a:r>
            <a:r>
              <a:rPr lang="en-US" sz="2000" b="0" dirty="0" err="1">
                <a:solidFill>
                  <a:srgbClr val="333333"/>
                </a:solidFill>
              </a:rPr>
              <a:t>Loại</a:t>
            </a:r>
            <a:r>
              <a:rPr lang="en-US" sz="2000" b="0" dirty="0">
                <a:solidFill>
                  <a:srgbClr val="333333"/>
                </a:solidFill>
              </a:rPr>
              <a:t> log” = “</a:t>
            </a:r>
            <a:r>
              <a:rPr lang="en-US" sz="2000" b="0" dirty="0" err="1">
                <a:solidFill>
                  <a:srgbClr val="333333"/>
                </a:solidFill>
              </a:rPr>
              <a:t>Chưa</a:t>
            </a:r>
            <a:r>
              <a:rPr lang="en-US" sz="2000" b="0" dirty="0">
                <a:solidFill>
                  <a:srgbClr val="333333"/>
                </a:solidFill>
              </a:rPr>
              <a:t> </a:t>
            </a:r>
            <a:r>
              <a:rPr lang="en-US" sz="2000" b="0" dirty="0" err="1">
                <a:solidFill>
                  <a:srgbClr val="333333"/>
                </a:solidFill>
              </a:rPr>
              <a:t>chọn</a:t>
            </a:r>
            <a:r>
              <a:rPr lang="en-US" sz="2000" b="0" dirty="0">
                <a:solidFill>
                  <a:srgbClr val="333333"/>
                </a:solidFill>
              </a:rPr>
              <a:t>”</a:t>
            </a:r>
          </a:p>
          <a:p>
            <a:pPr marL="969963" lvl="3" indent="-341313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400" b="0" dirty="0" err="1">
                <a:solidFill>
                  <a:srgbClr val="333333"/>
                </a:solidFill>
              </a:rPr>
              <a:t>Hủy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phân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loại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nếu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vi-VN" sz="2400" b="0" dirty="0">
                <a:solidFill>
                  <a:srgbClr val="333333"/>
                </a:solidFill>
              </a:rPr>
              <a:t>không muốn dùng log đã được phân loại</a:t>
            </a:r>
            <a:endParaRPr lang="en-US" altLang="en-US" sz="2000" b="0" dirty="0">
              <a:solidFill>
                <a:srgbClr val="333333"/>
              </a:solidFill>
            </a:endParaRPr>
          </a:p>
          <a:p>
            <a:pPr marL="517525" lvl="3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33480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044873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3. </a:t>
            </a:r>
            <a:r>
              <a:rPr lang="en-US" altLang="en-US" sz="2800" dirty="0" err="1">
                <a:solidFill>
                  <a:schemeClr val="tx1"/>
                </a:solidFill>
              </a:rPr>
              <a:t>Phân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loại</a:t>
            </a:r>
            <a:r>
              <a:rPr lang="en-US" altLang="en-US" sz="2800" dirty="0">
                <a:solidFill>
                  <a:schemeClr val="tx1"/>
                </a:solidFill>
              </a:rPr>
              <a:t> Log </a:t>
            </a:r>
            <a:r>
              <a:rPr lang="en-US" altLang="en-US" sz="2800" dirty="0" err="1">
                <a:solidFill>
                  <a:schemeClr val="tx1"/>
                </a:solidFill>
              </a:rPr>
              <a:t>bơm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914400" lvl="3" indent="-396875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000" b="0" dirty="0" err="1">
                <a:solidFill>
                  <a:srgbClr val="333333"/>
                </a:solidFill>
              </a:rPr>
              <a:t>Tìm</a:t>
            </a:r>
            <a:r>
              <a:rPr lang="en-US" sz="2000" b="0" dirty="0">
                <a:solidFill>
                  <a:srgbClr val="333333"/>
                </a:solidFill>
              </a:rPr>
              <a:t> </a:t>
            </a:r>
            <a:r>
              <a:rPr lang="en-US" sz="2000" b="0" dirty="0" err="1">
                <a:solidFill>
                  <a:srgbClr val="333333"/>
                </a:solidFill>
              </a:rPr>
              <a:t>kiếm</a:t>
            </a:r>
            <a:r>
              <a:rPr lang="en-US" sz="2000" b="0" dirty="0">
                <a:solidFill>
                  <a:srgbClr val="333333"/>
                </a:solidFill>
              </a:rPr>
              <a:t> Log </a:t>
            </a:r>
            <a:r>
              <a:rPr lang="en-US" sz="2000" b="0" dirty="0" err="1">
                <a:solidFill>
                  <a:srgbClr val="333333"/>
                </a:solidFill>
              </a:rPr>
              <a:t>bơm</a:t>
            </a:r>
            <a:endParaRPr lang="en-US" sz="2000" b="0" dirty="0">
              <a:solidFill>
                <a:srgbClr val="333333"/>
              </a:solidFill>
            </a:endParaRPr>
          </a:p>
          <a:p>
            <a:pPr marL="914400" lvl="3" indent="-396875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sz="2000" b="0" dirty="0">
              <a:solidFill>
                <a:srgbClr val="333333"/>
              </a:solidFill>
            </a:endParaRPr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" y="1434811"/>
            <a:ext cx="9021878" cy="391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820054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044873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3. </a:t>
            </a:r>
            <a:r>
              <a:rPr lang="en-US" altLang="en-US" sz="2800" dirty="0" err="1">
                <a:solidFill>
                  <a:schemeClr val="tx1"/>
                </a:solidFill>
              </a:rPr>
              <a:t>Phân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loại</a:t>
            </a:r>
            <a:r>
              <a:rPr lang="en-US" altLang="en-US" sz="2800" dirty="0">
                <a:solidFill>
                  <a:schemeClr val="tx1"/>
                </a:solidFill>
              </a:rPr>
              <a:t> Log </a:t>
            </a:r>
            <a:r>
              <a:rPr lang="en-US" altLang="en-US" sz="2800" dirty="0" err="1">
                <a:solidFill>
                  <a:schemeClr val="tx1"/>
                </a:solidFill>
              </a:rPr>
              <a:t>bơm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914400" lvl="3" indent="-396875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000" b="0" dirty="0" err="1">
                <a:solidFill>
                  <a:srgbClr val="333333"/>
                </a:solidFill>
              </a:rPr>
              <a:t>Phân</a:t>
            </a:r>
            <a:r>
              <a:rPr lang="en-US" sz="2000" b="0" dirty="0">
                <a:solidFill>
                  <a:srgbClr val="333333"/>
                </a:solidFill>
              </a:rPr>
              <a:t> </a:t>
            </a:r>
            <a:r>
              <a:rPr lang="en-US" sz="2000" b="0" dirty="0" err="1">
                <a:solidFill>
                  <a:srgbClr val="333333"/>
                </a:solidFill>
              </a:rPr>
              <a:t>loại</a:t>
            </a:r>
            <a:r>
              <a:rPr lang="en-US" sz="2000" b="0" dirty="0">
                <a:solidFill>
                  <a:srgbClr val="333333"/>
                </a:solidFill>
              </a:rPr>
              <a:t> log </a:t>
            </a:r>
            <a:r>
              <a:rPr lang="en-US" sz="2000" b="0" dirty="0" err="1">
                <a:solidFill>
                  <a:srgbClr val="333333"/>
                </a:solidFill>
              </a:rPr>
              <a:t>kiểm</a:t>
            </a:r>
            <a:r>
              <a:rPr lang="en-US" sz="2000" b="0" dirty="0">
                <a:solidFill>
                  <a:srgbClr val="333333"/>
                </a:solidFill>
              </a:rPr>
              <a:t> </a:t>
            </a:r>
            <a:r>
              <a:rPr lang="en-US" sz="2000" b="0" dirty="0" err="1">
                <a:solidFill>
                  <a:srgbClr val="333333"/>
                </a:solidFill>
              </a:rPr>
              <a:t>định</a:t>
            </a:r>
            <a:r>
              <a:rPr lang="en-US" sz="2000" b="0" dirty="0">
                <a:solidFill>
                  <a:srgbClr val="333333"/>
                </a:solidFill>
              </a:rPr>
              <a:t>/ </a:t>
            </a:r>
            <a:r>
              <a:rPr lang="en-US" sz="2000" b="0" dirty="0" err="1">
                <a:solidFill>
                  <a:srgbClr val="333333"/>
                </a:solidFill>
              </a:rPr>
              <a:t>Xuất</a:t>
            </a:r>
            <a:r>
              <a:rPr lang="en-US" sz="2000" b="0" dirty="0">
                <a:solidFill>
                  <a:srgbClr val="333333"/>
                </a:solidFill>
              </a:rPr>
              <a:t> </a:t>
            </a:r>
            <a:r>
              <a:rPr lang="en-US" sz="2000" b="0" dirty="0" err="1">
                <a:solidFill>
                  <a:srgbClr val="333333"/>
                </a:solidFill>
              </a:rPr>
              <a:t>khác</a:t>
            </a:r>
            <a:r>
              <a:rPr lang="en-US" sz="2000" b="0" dirty="0">
                <a:solidFill>
                  <a:srgbClr val="333333"/>
                </a:solidFill>
              </a:rPr>
              <a:t>/ </a:t>
            </a:r>
            <a:r>
              <a:rPr lang="en-US" sz="2000" b="0" dirty="0" err="1">
                <a:solidFill>
                  <a:srgbClr val="333333"/>
                </a:solidFill>
              </a:rPr>
              <a:t>Tự</a:t>
            </a:r>
            <a:r>
              <a:rPr lang="en-US" sz="2000" b="0" dirty="0">
                <a:solidFill>
                  <a:srgbClr val="333333"/>
                </a:solidFill>
              </a:rPr>
              <a:t> </a:t>
            </a:r>
            <a:r>
              <a:rPr lang="en-US" sz="2000" b="0" dirty="0" err="1">
                <a:solidFill>
                  <a:srgbClr val="333333"/>
                </a:solidFill>
              </a:rPr>
              <a:t>kiểm</a:t>
            </a:r>
            <a:r>
              <a:rPr lang="en-US" sz="2000" b="0" dirty="0">
                <a:solidFill>
                  <a:srgbClr val="333333"/>
                </a:solidFill>
              </a:rPr>
              <a:t> </a:t>
            </a:r>
            <a:r>
              <a:rPr lang="en-US" sz="2000" b="0" dirty="0" err="1">
                <a:solidFill>
                  <a:srgbClr val="333333"/>
                </a:solidFill>
              </a:rPr>
              <a:t>tra</a:t>
            </a:r>
            <a:endParaRPr lang="en-US" sz="2000" b="0" dirty="0">
              <a:solidFill>
                <a:srgbClr val="333333"/>
              </a:solidFill>
            </a:endParaRPr>
          </a:p>
          <a:p>
            <a:pPr marL="914400" lvl="3" indent="-396875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sz="2000" b="0" dirty="0">
              <a:solidFill>
                <a:srgbClr val="3333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7" y="1425037"/>
            <a:ext cx="9059028" cy="354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62792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044873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3. </a:t>
            </a:r>
            <a:r>
              <a:rPr lang="en-US" altLang="en-US" sz="2800" dirty="0" err="1">
                <a:solidFill>
                  <a:schemeClr val="tx1"/>
                </a:solidFill>
              </a:rPr>
              <a:t>Hủy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phân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loại</a:t>
            </a:r>
            <a:r>
              <a:rPr lang="en-US" altLang="en-US" sz="2800" dirty="0">
                <a:solidFill>
                  <a:schemeClr val="tx1"/>
                </a:solidFill>
              </a:rPr>
              <a:t> Log </a:t>
            </a:r>
            <a:r>
              <a:rPr lang="en-US" altLang="en-US" sz="2800" dirty="0" err="1">
                <a:solidFill>
                  <a:schemeClr val="tx1"/>
                </a:solidFill>
              </a:rPr>
              <a:t>bơm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914400" lvl="3" indent="-396875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400" b="0" dirty="0" err="1">
                <a:solidFill>
                  <a:srgbClr val="333333"/>
                </a:solidFill>
              </a:rPr>
              <a:t>Hủy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phân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loại</a:t>
            </a:r>
            <a:r>
              <a:rPr lang="en-US" sz="2400" b="0" dirty="0">
                <a:solidFill>
                  <a:srgbClr val="333333"/>
                </a:solidFill>
              </a:rPr>
              <a:t> Log</a:t>
            </a:r>
          </a:p>
          <a:p>
            <a:pPr marL="914400" lvl="3" indent="-396875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rgbClr val="333333"/>
                </a:solidFill>
              </a:rPr>
              <a:t> </a:t>
            </a:r>
          </a:p>
          <a:p>
            <a:pPr marL="914400" lvl="3" indent="-396875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sz="2000" b="0" dirty="0">
              <a:solidFill>
                <a:srgbClr val="333333"/>
              </a:solidFill>
            </a:endParaRPr>
          </a:p>
          <a:p>
            <a:pPr marL="914400" lvl="3" indent="-396875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sz="2000" b="0" dirty="0">
              <a:solidFill>
                <a:srgbClr val="333333"/>
              </a:solidFill>
            </a:endParaRPr>
          </a:p>
          <a:p>
            <a:pPr marL="914400" lvl="3" indent="-396875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sz="2000" b="0" dirty="0">
              <a:solidFill>
                <a:srgbClr val="333333"/>
              </a:solidFill>
            </a:endParaRPr>
          </a:p>
          <a:p>
            <a:pPr marL="914400" lvl="3" indent="-396875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sz="2000" b="0" dirty="0">
              <a:solidFill>
                <a:srgbClr val="3333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16" y="1685219"/>
            <a:ext cx="8874184" cy="384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88187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4. </a:t>
            </a:r>
            <a:r>
              <a:rPr lang="en-US" altLang="en-US" dirty="0" err="1">
                <a:solidFill>
                  <a:schemeClr val="tx1"/>
                </a:solidFill>
              </a:rPr>
              <a:t>Chứng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từ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chốt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vòi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bơm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rgbClr val="333333"/>
                </a:solidFill>
              </a:rPr>
              <a:t>Thực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hiện</a:t>
            </a:r>
            <a:r>
              <a:rPr lang="en-US" altLang="en-US" sz="2400" b="0" dirty="0">
                <a:solidFill>
                  <a:srgbClr val="333333"/>
                </a:solidFill>
              </a:rPr>
              <a:t>: </a:t>
            </a:r>
            <a:r>
              <a:rPr lang="en-US" altLang="en-US" sz="2400" b="0" dirty="0" err="1">
                <a:solidFill>
                  <a:srgbClr val="333333"/>
                </a:solidFill>
              </a:rPr>
              <a:t>Cuối</a:t>
            </a:r>
            <a:r>
              <a:rPr lang="en-US" altLang="en-US" sz="2400" b="0" dirty="0">
                <a:solidFill>
                  <a:srgbClr val="333333"/>
                </a:solidFill>
              </a:rPr>
              <a:t> ca </a:t>
            </a:r>
            <a:r>
              <a:rPr lang="en-US" altLang="en-US" sz="2400" b="0" dirty="0" err="1">
                <a:solidFill>
                  <a:srgbClr val="333333"/>
                </a:solidFill>
              </a:rPr>
              <a:t>bán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hàng</a:t>
            </a: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rgbClr val="333333"/>
                </a:solidFill>
              </a:rPr>
              <a:t>Các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bước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thực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hiện</a:t>
            </a:r>
            <a:r>
              <a:rPr lang="en-US" altLang="en-US" sz="2400" b="0" dirty="0">
                <a:solidFill>
                  <a:srgbClr val="333333"/>
                </a:solidFill>
              </a:rPr>
              <a:t>: </a:t>
            </a: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Chốt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vòi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bơm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Gán</a:t>
            </a:r>
            <a:r>
              <a:rPr lang="en-US" altLang="en-US" sz="2000" b="0" dirty="0">
                <a:solidFill>
                  <a:srgbClr val="333333"/>
                </a:solidFill>
              </a:rPr>
              <a:t> log </a:t>
            </a:r>
            <a:r>
              <a:rPr lang="en-US" altLang="en-US" sz="2000" b="0" dirty="0" err="1">
                <a:solidFill>
                  <a:srgbClr val="333333"/>
                </a:solidFill>
              </a:rPr>
              <a:t>bơm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Kiểm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định</a:t>
            </a:r>
            <a:r>
              <a:rPr lang="en-US" altLang="en-US" sz="2000" b="0" dirty="0">
                <a:solidFill>
                  <a:srgbClr val="333333"/>
                </a:solidFill>
              </a:rPr>
              <a:t>, </a:t>
            </a:r>
            <a:r>
              <a:rPr lang="en-US" altLang="en-US" sz="2000" b="0" dirty="0" err="1">
                <a:solidFill>
                  <a:srgbClr val="333333"/>
                </a:solidFill>
              </a:rPr>
              <a:t>Xuất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khác</a:t>
            </a:r>
            <a:r>
              <a:rPr lang="en-US" altLang="en-US" sz="2000" b="0" dirty="0">
                <a:solidFill>
                  <a:srgbClr val="333333"/>
                </a:solidFill>
              </a:rPr>
              <a:t>, </a:t>
            </a:r>
            <a:r>
              <a:rPr lang="en-US" altLang="en-US" sz="2000" b="0" dirty="0" err="1">
                <a:solidFill>
                  <a:srgbClr val="333333"/>
                </a:solidFill>
              </a:rPr>
              <a:t>Tự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kiểm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tra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sai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số</a:t>
            </a:r>
            <a:endParaRPr lang="en-US" altLang="en-US" sz="2000" b="0" dirty="0">
              <a:solidFill>
                <a:srgbClr val="333333"/>
              </a:solidFill>
            </a:endParaRPr>
          </a:p>
          <a:p>
            <a:pPr lvl="4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Sử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dụng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tiện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ích</a:t>
            </a:r>
            <a:r>
              <a:rPr lang="en-US" altLang="vi-VN" sz="2000" b="0" dirty="0">
                <a:solidFill>
                  <a:srgbClr val="333333"/>
                </a:solidFill>
              </a:rPr>
              <a:t> “</a:t>
            </a:r>
            <a:r>
              <a:rPr lang="en-US" altLang="vi-VN" sz="2000" b="0" dirty="0" err="1">
                <a:solidFill>
                  <a:srgbClr val="333333"/>
                </a:solidFill>
              </a:rPr>
              <a:t>Phân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loại</a:t>
            </a:r>
            <a:r>
              <a:rPr lang="en-US" altLang="vi-VN" sz="2000" b="0" dirty="0">
                <a:solidFill>
                  <a:srgbClr val="333333"/>
                </a:solidFill>
              </a:rPr>
              <a:t>” </a:t>
            </a:r>
            <a:r>
              <a:rPr lang="en-US" altLang="vi-VN" sz="2000" b="0" dirty="0" err="1">
                <a:solidFill>
                  <a:srgbClr val="333333"/>
                </a:solidFill>
              </a:rPr>
              <a:t>ngay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khi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phát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sinh</a:t>
            </a:r>
            <a:r>
              <a:rPr lang="en-US" altLang="vi-VN" sz="2000" b="0" dirty="0">
                <a:solidFill>
                  <a:srgbClr val="333333"/>
                </a:solidFill>
              </a:rPr>
              <a:t> log </a:t>
            </a:r>
          </a:p>
          <a:p>
            <a:pPr lvl="4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000" b="0" dirty="0" err="1">
                <a:solidFill>
                  <a:srgbClr val="333333"/>
                </a:solidFill>
              </a:rPr>
              <a:t>Hoặc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gán</a:t>
            </a:r>
            <a:r>
              <a:rPr lang="en-US" altLang="vi-VN" sz="2000" b="0" dirty="0">
                <a:solidFill>
                  <a:srgbClr val="333333"/>
                </a:solidFill>
              </a:rPr>
              <a:t> Log </a:t>
            </a:r>
            <a:r>
              <a:rPr lang="en-US" altLang="vi-VN" sz="2000" b="0" dirty="0" err="1">
                <a:solidFill>
                  <a:srgbClr val="333333"/>
                </a:solidFill>
              </a:rPr>
              <a:t>trực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tiếp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trên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chứng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từ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chốt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WS3</a:t>
            </a:r>
            <a:endParaRPr lang="en-US" altLang="en-US" sz="20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rgbClr val="333333"/>
                </a:solidFill>
              </a:rPr>
              <a:t>Chốt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vòi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bơm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tại</a:t>
            </a:r>
            <a:r>
              <a:rPr lang="en-US" altLang="en-US" sz="2400" b="0" dirty="0">
                <a:solidFill>
                  <a:srgbClr val="333333"/>
                </a:solidFill>
              </a:rPr>
              <a:t> Client, </a:t>
            </a:r>
            <a:r>
              <a:rPr lang="en-US" altLang="en-US" sz="2400" b="0" dirty="0" err="1">
                <a:solidFill>
                  <a:srgbClr val="333333"/>
                </a:solidFill>
              </a:rPr>
              <a:t>hệ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thống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tự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động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gửi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lệnh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cho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AGAS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để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đổi</a:t>
            </a:r>
            <a:r>
              <a:rPr lang="en-US" altLang="en-US" sz="2400" b="0" dirty="0">
                <a:solidFill>
                  <a:srgbClr val="333333"/>
                </a:solidFill>
              </a:rPr>
              <a:t> ca </a:t>
            </a:r>
            <a:r>
              <a:rPr lang="en-US" altLang="en-US" sz="2400" b="0" dirty="0" err="1">
                <a:solidFill>
                  <a:srgbClr val="333333"/>
                </a:solidFill>
              </a:rPr>
              <a:t>của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vòi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bơm</a:t>
            </a:r>
            <a:r>
              <a:rPr lang="en-US" altLang="en-US" sz="2400" b="0" dirty="0">
                <a:solidFill>
                  <a:srgbClr val="333333"/>
                </a:solidFill>
              </a:rPr>
              <a:t>. </a:t>
            </a:r>
            <a:r>
              <a:rPr lang="en-US" altLang="en-US" sz="2400" b="0" dirty="0" err="1">
                <a:solidFill>
                  <a:srgbClr val="333333"/>
                </a:solidFill>
              </a:rPr>
              <a:t>Chốt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vòi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bơm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tại</a:t>
            </a:r>
            <a:r>
              <a:rPr lang="en-US" altLang="en-US" sz="2400" b="0" dirty="0">
                <a:solidFill>
                  <a:srgbClr val="333333"/>
                </a:solidFill>
              </a:rPr>
              <a:t> Center </a:t>
            </a:r>
            <a:r>
              <a:rPr lang="en-US" altLang="en-US" sz="2400" b="0" dirty="0" err="1">
                <a:solidFill>
                  <a:srgbClr val="333333"/>
                </a:solidFill>
              </a:rPr>
              <a:t>NSD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chủ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động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gửi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lệnh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tại</a:t>
            </a:r>
            <a:r>
              <a:rPr lang="en-US" altLang="en-US" sz="2400" b="0" dirty="0">
                <a:solidFill>
                  <a:srgbClr val="333333"/>
                </a:solidFill>
              </a:rPr>
              <a:t> Client. </a:t>
            </a:r>
            <a:r>
              <a:rPr lang="en-US" altLang="en-US" sz="2400" b="0" dirty="0" err="1">
                <a:solidFill>
                  <a:srgbClr val="333333"/>
                </a:solidFill>
              </a:rPr>
              <a:t>Không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áp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dụng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với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các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chứng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từ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như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SR1</a:t>
            </a:r>
            <a:r>
              <a:rPr lang="en-US" altLang="en-US" sz="2400" b="0" dirty="0">
                <a:solidFill>
                  <a:srgbClr val="333333"/>
                </a:solidFill>
              </a:rPr>
              <a:t>, </a:t>
            </a:r>
            <a:r>
              <a:rPr lang="en-US" altLang="en-US" sz="2400" b="0" dirty="0" err="1">
                <a:solidFill>
                  <a:srgbClr val="333333"/>
                </a:solidFill>
              </a:rPr>
              <a:t>KS5</a:t>
            </a:r>
            <a:r>
              <a:rPr lang="en-US" altLang="en-US" sz="2400" b="0" dirty="0">
                <a:solidFill>
                  <a:srgbClr val="333333"/>
                </a:solidFill>
              </a:rPr>
              <a:t>,..</a:t>
            </a:r>
          </a:p>
          <a:p>
            <a:pPr marL="568325" lvl="2" indent="0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48B00"/>
              </a:buClr>
              <a:buSzPct val="120000"/>
              <a:buFont typeface="Wingdings" panose="05000000000000000000" pitchFamily="2" charset="2"/>
              <a:buNone/>
              <a:defRPr/>
            </a:pPr>
            <a:endParaRPr lang="en-US" altLang="vi-VN" sz="2400" b="0" i="1" dirty="0">
              <a:solidFill>
                <a:srgbClr val="333333"/>
              </a:solidFill>
            </a:endParaRPr>
          </a:p>
          <a:p>
            <a:pPr lvl="1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333333"/>
              </a:buClr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83939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883371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4. </a:t>
            </a:r>
            <a:r>
              <a:rPr lang="en-US" altLang="en-US" dirty="0" err="1">
                <a:solidFill>
                  <a:schemeClr val="tx1"/>
                </a:solidFill>
              </a:rPr>
              <a:t>Chứng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từ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chốt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vòi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bơm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0044"/>
            <a:ext cx="9144000" cy="568159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chemeClr val="tx1"/>
                </a:solidFill>
              </a:rPr>
              <a:t>Chốt</a:t>
            </a:r>
            <a:r>
              <a:rPr lang="en-US" altLang="en-US" sz="2400" b="0" dirty="0">
                <a:solidFill>
                  <a:schemeClr val="tx1"/>
                </a:solidFill>
              </a:rPr>
              <a:t> </a:t>
            </a:r>
            <a:r>
              <a:rPr lang="en-US" altLang="en-US" sz="2400" b="0" dirty="0" err="1">
                <a:solidFill>
                  <a:schemeClr val="tx1"/>
                </a:solidFill>
              </a:rPr>
              <a:t>vòi</a:t>
            </a:r>
            <a:r>
              <a:rPr lang="en-US" altLang="en-US" sz="2400" b="0" dirty="0">
                <a:solidFill>
                  <a:schemeClr val="tx1"/>
                </a:solidFill>
              </a:rPr>
              <a:t> </a:t>
            </a:r>
            <a:r>
              <a:rPr lang="en-US" altLang="en-US" sz="2400" b="0" dirty="0" err="1">
                <a:solidFill>
                  <a:schemeClr val="tx1"/>
                </a:solidFill>
              </a:rPr>
              <a:t>bơm</a:t>
            </a:r>
            <a:r>
              <a:rPr lang="en-US" altLang="en-US" sz="2400" b="0" dirty="0">
                <a:solidFill>
                  <a:schemeClr val="tx1"/>
                </a:solidFill>
              </a:rPr>
              <a:t> </a:t>
            </a:r>
            <a:r>
              <a:rPr lang="en-US" altLang="en-US" sz="2400" b="0" dirty="0" err="1">
                <a:solidFill>
                  <a:schemeClr val="tx1"/>
                </a:solidFill>
              </a:rPr>
              <a:t>TĐH</a:t>
            </a:r>
            <a:endParaRPr lang="en-US" altLang="en-US" sz="2400" b="0" dirty="0">
              <a:solidFill>
                <a:schemeClr val="tx1"/>
              </a:solidFill>
            </a:endParaRPr>
          </a:p>
          <a:p>
            <a:pPr marL="568325" lvl="2" indent="0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sz="2400" b="0" dirty="0">
              <a:solidFill>
                <a:schemeClr val="tx1"/>
              </a:solidFill>
            </a:endParaRPr>
          </a:p>
          <a:p>
            <a:pPr marL="568325" lvl="2" indent="0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sz="2400" b="0" dirty="0">
              <a:solidFill>
                <a:schemeClr val="tx1"/>
              </a:solidFill>
            </a:endParaRPr>
          </a:p>
          <a:p>
            <a:pPr marL="568325" lvl="2" indent="0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sz="2400" b="0" dirty="0">
              <a:solidFill>
                <a:schemeClr val="tx1"/>
              </a:solidFill>
            </a:endParaRPr>
          </a:p>
          <a:p>
            <a:pPr marL="568325" lvl="2" indent="0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sz="2400" b="0" dirty="0">
              <a:solidFill>
                <a:schemeClr val="tx1"/>
              </a:solidFill>
            </a:endParaRPr>
          </a:p>
          <a:p>
            <a:pPr marL="568325" lvl="2" indent="0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sz="2400" b="0" dirty="0">
              <a:solidFill>
                <a:schemeClr val="tx1"/>
              </a:solidFill>
            </a:endParaRPr>
          </a:p>
          <a:p>
            <a:pPr marL="568325" lvl="2" indent="0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sz="3200" b="0" dirty="0">
              <a:solidFill>
                <a:schemeClr val="tx1"/>
              </a:solidFill>
            </a:endParaRPr>
          </a:p>
          <a:p>
            <a:pPr marL="738188" lvl="3" indent="0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ct val="120000"/>
              <a:buNone/>
              <a:defRPr/>
            </a:pPr>
            <a:r>
              <a:rPr lang="en-US" altLang="en-US" b="0" dirty="0" err="1"/>
              <a:t>Ngay</a:t>
            </a:r>
            <a:r>
              <a:rPr lang="en-US" altLang="en-US" b="0" dirty="0"/>
              <a:t> </a:t>
            </a:r>
            <a:r>
              <a:rPr lang="en-US" altLang="en-US" b="0" dirty="0" err="1"/>
              <a:t>khi</a:t>
            </a:r>
            <a:r>
              <a:rPr lang="en-US" altLang="en-US" b="0" dirty="0"/>
              <a:t> </a:t>
            </a:r>
            <a:r>
              <a:rPr lang="en-US" altLang="en-US" b="0" dirty="0" err="1"/>
              <a:t>AGAS</a:t>
            </a:r>
            <a:r>
              <a:rPr lang="en-US" altLang="en-US" b="0" dirty="0"/>
              <a:t> </a:t>
            </a:r>
            <a:r>
              <a:rPr lang="en-US" altLang="en-US" b="0" dirty="0" err="1"/>
              <a:t>nhận</a:t>
            </a:r>
            <a:r>
              <a:rPr lang="en-US" altLang="en-US" b="0" dirty="0"/>
              <a:t> </a:t>
            </a:r>
            <a:r>
              <a:rPr lang="en-US" altLang="en-US" b="0" dirty="0" err="1"/>
              <a:t>được</a:t>
            </a:r>
            <a:r>
              <a:rPr lang="en-US" altLang="en-US" b="0" dirty="0"/>
              <a:t> </a:t>
            </a:r>
            <a:r>
              <a:rPr lang="en-US" altLang="en-US" b="0" dirty="0" err="1"/>
              <a:t>lệnh</a:t>
            </a:r>
            <a:r>
              <a:rPr lang="en-US" altLang="en-US" b="0" dirty="0"/>
              <a:t> </a:t>
            </a:r>
            <a:r>
              <a:rPr lang="en-US" altLang="en-US" b="0" dirty="0" err="1"/>
              <a:t>chốt</a:t>
            </a:r>
            <a:r>
              <a:rPr lang="en-US" altLang="en-US" b="0" dirty="0"/>
              <a:t> ca </a:t>
            </a:r>
            <a:r>
              <a:rPr lang="en-US" altLang="en-US" b="0" dirty="0" err="1"/>
              <a:t>từ</a:t>
            </a:r>
            <a:r>
              <a:rPr lang="en-US" altLang="en-US" b="0" dirty="0"/>
              <a:t> </a:t>
            </a:r>
            <a:r>
              <a:rPr lang="en-US" altLang="en-US" b="0" dirty="0" err="1"/>
              <a:t>EGAS</a:t>
            </a:r>
            <a:r>
              <a:rPr lang="en-US" altLang="en-US" b="0" dirty="0"/>
              <a:t> </a:t>
            </a:r>
            <a:r>
              <a:rPr lang="en-US" altLang="en-US" b="0" dirty="0" err="1"/>
              <a:t>gửi</a:t>
            </a:r>
            <a:r>
              <a:rPr lang="en-US" altLang="en-US" b="0" dirty="0"/>
              <a:t>, </a:t>
            </a:r>
            <a:r>
              <a:rPr lang="en-US" altLang="en-US" b="0" dirty="0" err="1"/>
              <a:t>sẽ</a:t>
            </a:r>
            <a:r>
              <a:rPr lang="en-US" altLang="en-US" b="0" dirty="0"/>
              <a:t> </a:t>
            </a:r>
            <a:r>
              <a:rPr lang="en-US" altLang="en-US" b="0" dirty="0" err="1"/>
              <a:t>thực</a:t>
            </a:r>
            <a:r>
              <a:rPr lang="en-US" altLang="en-US" b="0" dirty="0"/>
              <a:t> </a:t>
            </a:r>
            <a:r>
              <a:rPr lang="en-US" altLang="en-US" b="0" dirty="0" err="1"/>
              <a:t>hiện</a:t>
            </a:r>
            <a:r>
              <a:rPr lang="en-US" altLang="en-US" b="0" dirty="0"/>
              <a:t>:</a:t>
            </a:r>
          </a:p>
          <a:p>
            <a:pPr marL="1311275" lvl="3" indent="-341313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Gửi </a:t>
            </a:r>
            <a:r>
              <a:rPr lang="en-US" altLang="en-US" b="0" dirty="0" err="1"/>
              <a:t>thông</a:t>
            </a:r>
            <a:r>
              <a:rPr lang="en-US" altLang="en-US" b="0" dirty="0"/>
              <a:t> tin </a:t>
            </a:r>
            <a:r>
              <a:rPr lang="en-US" altLang="en-US" b="0" dirty="0" err="1"/>
              <a:t>chốt</a:t>
            </a:r>
            <a:r>
              <a:rPr lang="en-US" altLang="en-US" b="0" dirty="0"/>
              <a:t> ca </a:t>
            </a:r>
            <a:r>
              <a:rPr lang="en-US" altLang="en-US" b="0" dirty="0" err="1"/>
              <a:t>cho</a:t>
            </a:r>
            <a:r>
              <a:rPr lang="en-US" altLang="en-US" b="0" dirty="0"/>
              <a:t> </a:t>
            </a:r>
            <a:r>
              <a:rPr lang="en-US" altLang="en-US" b="0" dirty="0" err="1"/>
              <a:t>EGAS</a:t>
            </a:r>
            <a:r>
              <a:rPr lang="en-US" altLang="en-US" b="0" dirty="0"/>
              <a:t> (</a:t>
            </a:r>
            <a:r>
              <a:rPr lang="en-US" altLang="en-US" b="0" dirty="0" err="1"/>
              <a:t>như</a:t>
            </a:r>
            <a:r>
              <a:rPr lang="en-US" altLang="en-US" b="0" dirty="0"/>
              <a:t> </a:t>
            </a:r>
            <a:r>
              <a:rPr lang="en-US" altLang="en-US" b="0" dirty="0" err="1"/>
              <a:t>trước</a:t>
            </a:r>
            <a:r>
              <a:rPr lang="en-US" altLang="en-US" b="0" dirty="0"/>
              <a:t> </a:t>
            </a:r>
            <a:r>
              <a:rPr lang="en-US" altLang="en-US" b="0" dirty="0" err="1"/>
              <a:t>đây</a:t>
            </a:r>
            <a:r>
              <a:rPr lang="en-US" altLang="en-US" b="0" dirty="0"/>
              <a:t>)</a:t>
            </a:r>
          </a:p>
          <a:p>
            <a:pPr marL="1311275" lvl="3" indent="-341313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b="0" dirty="0" err="1"/>
              <a:t>Đồng</a:t>
            </a:r>
            <a:r>
              <a:rPr lang="en-US" altLang="en-US" b="0" dirty="0"/>
              <a:t> </a:t>
            </a:r>
            <a:r>
              <a:rPr lang="en-US" altLang="en-US" b="0" dirty="0" err="1"/>
              <a:t>thời</a:t>
            </a:r>
            <a:r>
              <a:rPr lang="en-US" altLang="en-US" b="0" dirty="0"/>
              <a:t> </a:t>
            </a:r>
            <a:r>
              <a:rPr lang="en-US" altLang="en-US" b="0" dirty="0" err="1"/>
              <a:t>đóng</a:t>
            </a:r>
            <a:r>
              <a:rPr lang="en-US" altLang="en-US" b="0" dirty="0"/>
              <a:t> ca </a:t>
            </a:r>
            <a:r>
              <a:rPr lang="en-US" altLang="en-US" b="0" dirty="0" err="1"/>
              <a:t>hiện</a:t>
            </a:r>
            <a:r>
              <a:rPr lang="en-US" altLang="en-US" b="0" dirty="0"/>
              <a:t> </a:t>
            </a:r>
            <a:r>
              <a:rPr lang="en-US" altLang="en-US" b="0" dirty="0" err="1"/>
              <a:t>tại</a:t>
            </a:r>
            <a:r>
              <a:rPr lang="en-US" altLang="en-US" b="0" dirty="0"/>
              <a:t> </a:t>
            </a:r>
            <a:r>
              <a:rPr lang="en-US" altLang="en-US" b="0" dirty="0" err="1"/>
              <a:t>của</a:t>
            </a:r>
            <a:r>
              <a:rPr lang="en-US" altLang="en-US" b="0" dirty="0"/>
              <a:t> </a:t>
            </a:r>
            <a:r>
              <a:rPr lang="en-US" altLang="en-US" b="0" dirty="0" err="1"/>
              <a:t>vòi</a:t>
            </a:r>
            <a:r>
              <a:rPr lang="en-US" altLang="en-US" b="0" dirty="0"/>
              <a:t> </a:t>
            </a:r>
            <a:r>
              <a:rPr lang="en-US" altLang="en-US" b="0" dirty="0" err="1"/>
              <a:t>bơm</a:t>
            </a:r>
            <a:r>
              <a:rPr lang="en-US" altLang="en-US" b="0" dirty="0"/>
              <a:t> </a:t>
            </a:r>
            <a:r>
              <a:rPr lang="en-US" altLang="en-US" b="0" dirty="0" err="1"/>
              <a:t>và</a:t>
            </a:r>
            <a:r>
              <a:rPr lang="en-US" altLang="en-US" b="0" dirty="0"/>
              <a:t> </a:t>
            </a:r>
            <a:r>
              <a:rPr lang="en-US" altLang="en-US" b="0" dirty="0" err="1"/>
              <a:t>chuyển</a:t>
            </a:r>
            <a:r>
              <a:rPr lang="en-US" altLang="en-US" b="0" dirty="0"/>
              <a:t> sang ca </a:t>
            </a:r>
            <a:r>
              <a:rPr lang="en-US" altLang="en-US" b="0" dirty="0" err="1"/>
              <a:t>mới</a:t>
            </a:r>
            <a:r>
              <a:rPr lang="en-US" altLang="en-US" b="0" dirty="0"/>
              <a:t> </a:t>
            </a:r>
            <a:r>
              <a:rPr lang="en-US" altLang="en-US" b="0" dirty="0" err="1"/>
              <a:t>có</a:t>
            </a:r>
            <a:r>
              <a:rPr lang="en-US" altLang="en-US" b="0" dirty="0"/>
              <a:t> </a:t>
            </a:r>
            <a:r>
              <a:rPr lang="en-US" altLang="en-US" b="0" dirty="0" err="1"/>
              <a:t>hiệu</a:t>
            </a:r>
            <a:r>
              <a:rPr lang="en-US" altLang="en-US" b="0" dirty="0"/>
              <a:t> </a:t>
            </a:r>
            <a:r>
              <a:rPr lang="en-US" altLang="en-US" b="0" dirty="0" err="1"/>
              <a:t>lực</a:t>
            </a:r>
            <a:r>
              <a:rPr lang="en-US" altLang="en-US" b="0" dirty="0"/>
              <a:t> (</a:t>
            </a:r>
            <a:r>
              <a:rPr lang="en-US" altLang="en-US" b="0" dirty="0" err="1"/>
              <a:t>nếu</a:t>
            </a:r>
            <a:r>
              <a:rPr lang="en-US" altLang="en-US" b="0" dirty="0"/>
              <a:t> </a:t>
            </a:r>
            <a:r>
              <a:rPr lang="en-US" altLang="en-US" b="0" dirty="0" err="1"/>
              <a:t>có</a:t>
            </a:r>
            <a:r>
              <a:rPr lang="en-US" altLang="en-US" b="0" dirty="0"/>
              <a:t>)</a:t>
            </a:r>
          </a:p>
          <a:p>
            <a:pPr lvl="3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0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571" y="1440083"/>
            <a:ext cx="3272535" cy="123845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941457" y="1819563"/>
            <a:ext cx="592210" cy="1847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638473" y="2623516"/>
            <a:ext cx="18472" cy="74189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92" y="1362026"/>
            <a:ext cx="4346945" cy="17873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855" y="3352345"/>
            <a:ext cx="7884068" cy="197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00996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34650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5. </a:t>
            </a:r>
            <a:r>
              <a:rPr lang="en-US" altLang="en-US" dirty="0" err="1">
                <a:solidFill>
                  <a:schemeClr val="tx1"/>
                </a:solidFill>
              </a:rPr>
              <a:t>Người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mua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không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lấy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hóa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đơn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rgbClr val="333333"/>
                </a:solidFill>
              </a:rPr>
              <a:t>Nguyên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tắc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lập</a:t>
            </a:r>
            <a:r>
              <a:rPr lang="en-US" altLang="en-US" sz="2400" b="0" dirty="0">
                <a:solidFill>
                  <a:srgbClr val="333333"/>
                </a:solidFill>
              </a:rPr>
              <a:t> 493 – </a:t>
            </a:r>
            <a:r>
              <a:rPr lang="en-US" altLang="en-US" sz="2400" b="0" dirty="0" err="1">
                <a:solidFill>
                  <a:srgbClr val="333333"/>
                </a:solidFill>
              </a:rPr>
              <a:t>Người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mua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không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lấy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hóa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đơn</a:t>
            </a:r>
            <a:endParaRPr lang="en-US" altLang="en-US" sz="24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vi-VN" altLang="en-US" sz="2000" b="0" dirty="0">
                <a:solidFill>
                  <a:srgbClr val="333333"/>
                </a:solidFill>
              </a:rPr>
              <a:t>Cho phép xuất  1–nhiều Log bơm cùng một lúc</a:t>
            </a:r>
            <a:r>
              <a:rPr lang="en-US" altLang="en-US" sz="2000" b="0" dirty="0">
                <a:solidFill>
                  <a:srgbClr val="333333"/>
                </a:solidFill>
              </a:rPr>
              <a:t>. </a:t>
            </a:r>
            <a:r>
              <a:rPr lang="en-US" altLang="en-US" sz="2000" b="0" dirty="0" err="1">
                <a:solidFill>
                  <a:srgbClr val="333333"/>
                </a:solidFill>
              </a:rPr>
              <a:t>Mỗi</a:t>
            </a:r>
            <a:r>
              <a:rPr lang="en-US" altLang="en-US" sz="2000" b="0" dirty="0">
                <a:solidFill>
                  <a:srgbClr val="333333"/>
                </a:solidFill>
              </a:rPr>
              <a:t> Log </a:t>
            </a:r>
            <a:r>
              <a:rPr lang="en-US" altLang="en-US" sz="2000" b="0" dirty="0" err="1">
                <a:solidFill>
                  <a:srgbClr val="333333"/>
                </a:solidFill>
              </a:rPr>
              <a:t>bơm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tương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ứng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với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một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chứng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từ</a:t>
            </a:r>
            <a:r>
              <a:rPr lang="en-US" altLang="en-US" sz="2000" b="0" dirty="0">
                <a:solidFill>
                  <a:srgbClr val="333333"/>
                </a:solidFill>
              </a:rPr>
              <a:t> 493</a:t>
            </a: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>
                <a:solidFill>
                  <a:srgbClr val="333333"/>
                </a:solidFill>
              </a:rPr>
              <a:t>Log </a:t>
            </a:r>
            <a:r>
              <a:rPr lang="en-US" altLang="en-US" sz="2000" b="0" dirty="0" err="1">
                <a:solidFill>
                  <a:srgbClr val="333333"/>
                </a:solidFill>
              </a:rPr>
              <a:t>bơm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không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hạn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chế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thời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gian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TimeLockLog</a:t>
            </a:r>
            <a:endParaRPr lang="en-US" altLang="en-US" sz="20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Số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lượng</a:t>
            </a:r>
            <a:r>
              <a:rPr lang="en-US" altLang="en-US" sz="2000" b="0" dirty="0">
                <a:solidFill>
                  <a:srgbClr val="333333"/>
                </a:solidFill>
              </a:rPr>
              <a:t> Log </a:t>
            </a:r>
            <a:r>
              <a:rPr lang="en-US" altLang="en-US" sz="2000" b="0" dirty="0" err="1">
                <a:solidFill>
                  <a:srgbClr val="333333"/>
                </a:solidFill>
              </a:rPr>
              <a:t>bơm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hiển</a:t>
            </a:r>
            <a:r>
              <a:rPr lang="en-US" altLang="en-US" sz="2000" b="0" dirty="0">
                <a:solidFill>
                  <a:srgbClr val="333333"/>
                </a:solidFill>
              </a:rPr>
              <a:t> thị = </a:t>
            </a:r>
            <a:r>
              <a:rPr lang="en-US" altLang="en-US" sz="2000" b="0" dirty="0" err="1">
                <a:solidFill>
                  <a:srgbClr val="333333"/>
                </a:solidFill>
              </a:rPr>
              <a:t>tham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số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MaxUnitLog</a:t>
            </a:r>
            <a:endParaRPr lang="en-US" altLang="en-US" sz="20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NSD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có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thể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thực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hiện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xuất</a:t>
            </a:r>
            <a:r>
              <a:rPr lang="en-US" altLang="en-US" sz="2000" b="0" dirty="0">
                <a:solidFill>
                  <a:srgbClr val="333333"/>
                </a:solidFill>
              </a:rPr>
              <a:t> 493 ở </a:t>
            </a:r>
            <a:r>
              <a:rPr lang="en-US" altLang="en-US" sz="2000" b="0" dirty="0" err="1">
                <a:solidFill>
                  <a:srgbClr val="333333"/>
                </a:solidFill>
              </a:rPr>
              <a:t>bất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kỳ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thời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điểm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nào</a:t>
            </a:r>
            <a:r>
              <a:rPr lang="en-US" altLang="en-US" sz="2000" b="0" dirty="0">
                <a:solidFill>
                  <a:srgbClr val="333333"/>
                </a:solidFill>
              </a:rPr>
              <a:t> (</a:t>
            </a:r>
            <a:r>
              <a:rPr lang="en-US" altLang="en-US" sz="2000" b="0" dirty="0" err="1">
                <a:solidFill>
                  <a:srgbClr val="333333"/>
                </a:solidFill>
              </a:rPr>
              <a:t>điều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kiện</a:t>
            </a:r>
            <a:r>
              <a:rPr lang="en-US" altLang="en-US" sz="2000" b="0" dirty="0">
                <a:solidFill>
                  <a:srgbClr val="333333"/>
                </a:solidFill>
              </a:rPr>
              <a:t>: Ca </a:t>
            </a:r>
            <a:r>
              <a:rPr lang="en-US" altLang="en-US" sz="2000" b="0" dirty="0" err="1">
                <a:solidFill>
                  <a:srgbClr val="333333"/>
                </a:solidFill>
              </a:rPr>
              <a:t>bán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hàng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chưa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đóng</a:t>
            </a:r>
            <a:r>
              <a:rPr lang="en-US" altLang="en-US" sz="2000" b="0" dirty="0">
                <a:solidFill>
                  <a:srgbClr val="333333"/>
                </a:solidFill>
              </a:rPr>
              <a:t>)</a:t>
            </a: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Tất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cả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các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chứng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từ</a:t>
            </a:r>
            <a:r>
              <a:rPr lang="en-US" altLang="en-US" sz="2000" b="0" dirty="0">
                <a:solidFill>
                  <a:srgbClr val="333333"/>
                </a:solidFill>
              </a:rPr>
              <a:t> 493 </a:t>
            </a:r>
            <a:r>
              <a:rPr lang="en-US" altLang="en-US" sz="2000" b="0" dirty="0" err="1">
                <a:solidFill>
                  <a:srgbClr val="333333"/>
                </a:solidFill>
              </a:rPr>
              <a:t>trong</a:t>
            </a:r>
            <a:r>
              <a:rPr lang="en-US" altLang="en-US" sz="2000" b="0" dirty="0">
                <a:solidFill>
                  <a:srgbClr val="333333"/>
                </a:solidFill>
              </a:rPr>
              <a:t> ca </a:t>
            </a:r>
            <a:r>
              <a:rPr lang="en-US" altLang="en-US" sz="2000" b="0" dirty="0" err="1">
                <a:solidFill>
                  <a:srgbClr val="333333"/>
                </a:solidFill>
              </a:rPr>
              <a:t>được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gom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vào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một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chứng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từ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có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Số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chứng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từ</a:t>
            </a:r>
            <a:r>
              <a:rPr lang="en-US" altLang="en-US" sz="2000" b="0" dirty="0">
                <a:solidFill>
                  <a:srgbClr val="333333"/>
                </a:solidFill>
              </a:rPr>
              <a:t> = 493</a:t>
            </a:r>
          </a:p>
          <a:p>
            <a:pPr marL="1319213" lvl="3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sz="20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000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vi-VN" sz="18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48B00"/>
              </a:buClr>
              <a:buSzPct val="120000"/>
              <a:buFont typeface="Wingdings" panose="05000000000000000000" pitchFamily="2" charset="2"/>
              <a:buNone/>
              <a:defRPr/>
            </a:pPr>
            <a:endParaRPr lang="en-US" altLang="vi-VN" sz="1800" b="0" i="1" dirty="0">
              <a:solidFill>
                <a:srgbClr val="333333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Wingdings" panose="05000000000000000000" pitchFamily="2" charset="2"/>
              <a:buNone/>
              <a:defRPr/>
            </a:pPr>
            <a:endParaRPr lang="en-US" altLang="en-US" sz="18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6121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0. Một số quy ước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14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>
                <a:solidFill>
                  <a:srgbClr val="333333"/>
                </a:solidFill>
              </a:rPr>
              <a:t>Log </a:t>
            </a:r>
            <a:r>
              <a:rPr lang="en-US" altLang="en-US" sz="2400" b="0" dirty="0" err="1">
                <a:solidFill>
                  <a:srgbClr val="333333"/>
                </a:solidFill>
              </a:rPr>
              <a:t>bơm</a:t>
            </a:r>
            <a:r>
              <a:rPr lang="en-US" altLang="en-US" sz="2400" b="0" dirty="0">
                <a:solidFill>
                  <a:srgbClr val="333333"/>
                </a:solidFill>
              </a:rPr>
              <a:t>:</a:t>
            </a: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/>
              <a:t>AGAS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thu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nhận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tín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hiệu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cột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bơm</a:t>
            </a:r>
            <a:endParaRPr lang="en-US" altLang="en-US" sz="2000" b="0" dirty="0"/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Mục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đích</a:t>
            </a:r>
            <a:r>
              <a:rPr lang="en-US" altLang="en-US" sz="2000" b="0" dirty="0">
                <a:solidFill>
                  <a:srgbClr val="333333"/>
                </a:solidFill>
              </a:rPr>
              <a:t>: </a:t>
            </a:r>
            <a:r>
              <a:rPr lang="en-US" altLang="en-US" sz="2000" b="0" dirty="0" err="1">
                <a:solidFill>
                  <a:srgbClr val="333333"/>
                </a:solidFill>
              </a:rPr>
              <a:t>Xuất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bán</a:t>
            </a:r>
            <a:r>
              <a:rPr lang="en-US" altLang="en-US" sz="2000" b="0" dirty="0">
                <a:solidFill>
                  <a:srgbClr val="333333"/>
                </a:solidFill>
              </a:rPr>
              <a:t>/ </a:t>
            </a:r>
            <a:r>
              <a:rPr lang="en-US" altLang="en-US" sz="2000" b="0" dirty="0" err="1">
                <a:solidFill>
                  <a:srgbClr val="333333"/>
                </a:solidFill>
              </a:rPr>
              <a:t>Kiểm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định</a:t>
            </a:r>
            <a:r>
              <a:rPr lang="en-US" altLang="en-US" sz="2000" b="0" dirty="0">
                <a:solidFill>
                  <a:srgbClr val="333333"/>
                </a:solidFill>
              </a:rPr>
              <a:t>/ </a:t>
            </a:r>
            <a:r>
              <a:rPr lang="en-US" altLang="en-US" sz="2000" b="0" dirty="0" err="1">
                <a:solidFill>
                  <a:srgbClr val="333333"/>
                </a:solidFill>
              </a:rPr>
              <a:t>Khác</a:t>
            </a:r>
            <a:r>
              <a:rPr lang="en-US" altLang="en-US" sz="2000" b="0" dirty="0">
                <a:solidFill>
                  <a:srgbClr val="333333"/>
                </a:solidFill>
              </a:rPr>
              <a:t>..</a:t>
            </a: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Tên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gọi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khác</a:t>
            </a:r>
            <a:r>
              <a:rPr lang="en-US" altLang="en-US" sz="2000" b="0" dirty="0">
                <a:solidFill>
                  <a:srgbClr val="333333"/>
                </a:solidFill>
              </a:rPr>
              <a:t>: Log/ Log </a:t>
            </a:r>
            <a:r>
              <a:rPr lang="en-US" altLang="en-US" sz="2000" b="0" dirty="0" err="1">
                <a:solidFill>
                  <a:srgbClr val="333333"/>
                </a:solidFill>
              </a:rPr>
              <a:t>vòi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bơm</a:t>
            </a:r>
            <a:r>
              <a:rPr lang="en-US" altLang="en-US" sz="2000" b="0" dirty="0">
                <a:solidFill>
                  <a:srgbClr val="333333"/>
                </a:solidFill>
              </a:rPr>
              <a:t>/ Log </a:t>
            </a:r>
            <a:r>
              <a:rPr lang="en-US" altLang="en-US" sz="2000" b="0" dirty="0" err="1">
                <a:solidFill>
                  <a:srgbClr val="333333"/>
                </a:solidFill>
              </a:rPr>
              <a:t>cột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bơm</a:t>
            </a:r>
            <a:r>
              <a:rPr lang="en-US" altLang="en-US" sz="2000" b="0" dirty="0">
                <a:solidFill>
                  <a:srgbClr val="333333"/>
                </a:solidFill>
              </a:rPr>
              <a:t>/ Log </a:t>
            </a:r>
            <a:r>
              <a:rPr lang="en-US" altLang="en-US" sz="2000" b="0" dirty="0" err="1">
                <a:solidFill>
                  <a:srgbClr val="333333"/>
                </a:solidFill>
              </a:rPr>
              <a:t>bán</a:t>
            </a:r>
            <a:r>
              <a:rPr lang="en-US" altLang="en-US" sz="2000" b="0" dirty="0">
                <a:solidFill>
                  <a:srgbClr val="333333"/>
                </a:solidFill>
              </a:rPr>
              <a:t>/ Log </a:t>
            </a:r>
            <a:r>
              <a:rPr lang="en-US" altLang="en-US" sz="2000" b="0" dirty="0" err="1">
                <a:solidFill>
                  <a:srgbClr val="333333"/>
                </a:solidFill>
              </a:rPr>
              <a:t>xuất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bán</a:t>
            </a:r>
            <a:endParaRPr lang="en-US" altLang="en-US" sz="2000" b="0" dirty="0"/>
          </a:p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rgbClr val="333333"/>
                </a:solidFill>
              </a:rPr>
              <a:t>Số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lượng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ghi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nhận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và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hạch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toán</a:t>
            </a:r>
            <a:r>
              <a:rPr lang="en-US" altLang="en-US" sz="2400" b="0" dirty="0">
                <a:solidFill>
                  <a:srgbClr val="333333"/>
                </a:solidFill>
              </a:rPr>
              <a:t>:</a:t>
            </a: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>
                <a:solidFill>
                  <a:srgbClr val="333333"/>
                </a:solidFill>
              </a:rPr>
              <a:t>Log </a:t>
            </a:r>
            <a:r>
              <a:rPr lang="en-US" altLang="en-US" sz="2000" b="0" dirty="0" err="1">
                <a:solidFill>
                  <a:srgbClr val="333333"/>
                </a:solidFill>
              </a:rPr>
              <a:t>bơm</a:t>
            </a:r>
            <a:r>
              <a:rPr lang="en-US" altLang="en-US" sz="2000" b="0" dirty="0">
                <a:solidFill>
                  <a:srgbClr val="333333"/>
                </a:solidFill>
              </a:rPr>
              <a:t>: 03 </a:t>
            </a:r>
            <a:r>
              <a:rPr lang="en-US" altLang="en-US" sz="2000" b="0" dirty="0" err="1">
                <a:solidFill>
                  <a:srgbClr val="333333"/>
                </a:solidFill>
              </a:rPr>
              <a:t>số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thập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phân</a:t>
            </a:r>
            <a:endParaRPr lang="en-US" altLang="en-US" sz="20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Chứng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từ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hạch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toán</a:t>
            </a:r>
            <a:r>
              <a:rPr lang="en-US" altLang="en-US" sz="2000" b="0" dirty="0">
                <a:solidFill>
                  <a:srgbClr val="333333"/>
                </a:solidFill>
              </a:rPr>
              <a:t>: 02 </a:t>
            </a:r>
            <a:r>
              <a:rPr lang="en-US" altLang="en-US" sz="2000" b="0" dirty="0" err="1">
                <a:solidFill>
                  <a:srgbClr val="333333"/>
                </a:solidFill>
              </a:rPr>
              <a:t>số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thập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phân</a:t>
            </a:r>
            <a:r>
              <a:rPr lang="en-US" altLang="en-US" sz="2000" b="0" dirty="0">
                <a:solidFill>
                  <a:srgbClr val="333333"/>
                </a:solidFill>
              </a:rPr>
              <a:t> (</a:t>
            </a:r>
            <a:r>
              <a:rPr lang="vi-VN" altLang="en-US" sz="2000" b="0" dirty="0">
                <a:solidFill>
                  <a:srgbClr val="333333"/>
                </a:solidFill>
              </a:rPr>
              <a:t>Như hiện tại</a:t>
            </a:r>
            <a:r>
              <a:rPr lang="en-US" altLang="en-US" sz="2000" b="0" dirty="0">
                <a:solidFill>
                  <a:srgbClr val="333333"/>
                </a:solidFill>
              </a:rPr>
              <a:t>). </a:t>
            </a:r>
            <a:r>
              <a:rPr lang="en-US" altLang="en-US" sz="2000" b="0" dirty="0" err="1">
                <a:solidFill>
                  <a:srgbClr val="333333"/>
                </a:solidFill>
              </a:rPr>
              <a:t>Triển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khai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giai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đoạn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sau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chuyển</a:t>
            </a:r>
            <a:r>
              <a:rPr lang="en-US" altLang="en-US" sz="2000" b="0" dirty="0">
                <a:solidFill>
                  <a:srgbClr val="333333"/>
                </a:solidFill>
              </a:rPr>
              <a:t> 03 </a:t>
            </a:r>
            <a:r>
              <a:rPr lang="en-US" altLang="en-US" sz="2000" b="0" dirty="0" err="1">
                <a:solidFill>
                  <a:srgbClr val="333333"/>
                </a:solidFill>
              </a:rPr>
              <a:t>số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thập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phân</a:t>
            </a:r>
            <a:endParaRPr lang="en-US" altLang="vi-VN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14000"/>
              </a:lnSpc>
              <a:spcBef>
                <a:spcPct val="20000"/>
              </a:spcBef>
              <a:spcAft>
                <a:spcPts val="300"/>
              </a:spcAft>
              <a:buClr>
                <a:srgbClr val="333333"/>
              </a:buClr>
              <a:buSzPct val="120000"/>
              <a:buFont typeface="Wingdings" panose="05000000000000000000" pitchFamily="2" charset="2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14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14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14000"/>
              </a:lnSpc>
              <a:spcBef>
                <a:spcPct val="20000"/>
              </a:spcBef>
              <a:spcAft>
                <a:spcPts val="300"/>
              </a:spcAft>
              <a:buClr>
                <a:srgbClr val="F48B00"/>
              </a:buClr>
              <a:buSzPct val="120000"/>
              <a:buFont typeface="Wingdings" panose="05000000000000000000" pitchFamily="2" charset="2"/>
              <a:buNone/>
              <a:defRPr/>
            </a:pPr>
            <a:endParaRPr lang="en-US" altLang="vi-VN" sz="2400" b="0" i="1" dirty="0">
              <a:solidFill>
                <a:srgbClr val="333333"/>
              </a:solidFill>
            </a:endParaRPr>
          </a:p>
          <a:p>
            <a:pPr lvl="1" eaLnBrk="1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672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34650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5. </a:t>
            </a:r>
            <a:r>
              <a:rPr lang="en-US" altLang="en-US" dirty="0" err="1">
                <a:solidFill>
                  <a:schemeClr val="tx1"/>
                </a:solidFill>
              </a:rPr>
              <a:t>Người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mua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không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lấy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hóa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đơn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rgbClr val="333333"/>
                </a:solidFill>
              </a:rPr>
              <a:t>Cách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thực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hiện</a:t>
            </a:r>
            <a:r>
              <a:rPr lang="en-US" altLang="en-US" sz="2400" b="0" dirty="0">
                <a:solidFill>
                  <a:srgbClr val="333333"/>
                </a:solidFill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71" y="1727200"/>
            <a:ext cx="7993624" cy="363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25718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34650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5. </a:t>
            </a:r>
            <a:r>
              <a:rPr lang="en-US" altLang="en-US" dirty="0" err="1">
                <a:solidFill>
                  <a:schemeClr val="tx1"/>
                </a:solidFill>
              </a:rPr>
              <a:t>Người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mua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không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lấy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hóa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đơn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48B00"/>
              </a:buClr>
              <a:buSzPct val="120000"/>
              <a:buFont typeface="Wingdings" panose="05000000000000000000" pitchFamily="2" charset="2"/>
              <a:buNone/>
              <a:defRPr/>
            </a:pPr>
            <a:endParaRPr lang="en-US" altLang="vi-VN" sz="1800" b="0" i="1" dirty="0">
              <a:solidFill>
                <a:srgbClr val="333333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Wingdings" panose="05000000000000000000" pitchFamily="2" charset="2"/>
              <a:buNone/>
              <a:defRPr/>
            </a:pPr>
            <a:endParaRPr lang="en-US" altLang="en-US" sz="1800" dirty="0">
              <a:solidFill>
                <a:srgbClr val="33333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1030140"/>
            <a:ext cx="7609725" cy="420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0569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34650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5. </a:t>
            </a:r>
            <a:r>
              <a:rPr lang="en-US" altLang="en-US" dirty="0" err="1">
                <a:solidFill>
                  <a:schemeClr val="tx1"/>
                </a:solidFill>
              </a:rPr>
              <a:t>Người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mua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không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lấy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hóa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đơn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rgbClr val="333333"/>
                </a:solidFill>
              </a:rPr>
              <a:t>Kiểm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tra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trạng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thái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hóa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đơn</a:t>
            </a: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r>
              <a:rPr lang="en-US" altLang="en-US" sz="2400" b="0" dirty="0" err="1">
                <a:solidFill>
                  <a:srgbClr val="333333"/>
                </a:solidFill>
              </a:rPr>
              <a:t>Xử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lý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lỗi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hóa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đơn</a:t>
            </a:r>
            <a:r>
              <a:rPr lang="en-US" altLang="en-US" sz="2400" b="0" dirty="0">
                <a:solidFill>
                  <a:srgbClr val="333333"/>
                </a:solidFill>
              </a:rPr>
              <a:t>: </a:t>
            </a:r>
            <a:r>
              <a:rPr lang="en-US" altLang="en-US" sz="2400" b="0" dirty="0" err="1">
                <a:solidFill>
                  <a:srgbClr val="333333"/>
                </a:solidFill>
              </a:rPr>
              <a:t>Như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hiện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tại</a:t>
            </a:r>
            <a:endParaRPr lang="en-US" altLang="en-US" sz="2400" b="0" dirty="0">
              <a:solidFill>
                <a:srgbClr val="333333"/>
              </a:solidFill>
            </a:endParaRPr>
          </a:p>
          <a:p>
            <a:pPr marL="1319213" lvl="3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sz="20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000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vi-VN" sz="18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48B00"/>
              </a:buClr>
              <a:buSzPct val="120000"/>
              <a:buFont typeface="Wingdings" panose="05000000000000000000" pitchFamily="2" charset="2"/>
              <a:buNone/>
              <a:defRPr/>
            </a:pPr>
            <a:endParaRPr lang="en-US" altLang="vi-VN" sz="1800" b="0" i="1" dirty="0">
              <a:solidFill>
                <a:srgbClr val="333333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Wingdings" panose="05000000000000000000" pitchFamily="2" charset="2"/>
              <a:buNone/>
              <a:defRPr/>
            </a:pPr>
            <a:endParaRPr lang="en-US" altLang="en-US" sz="1800" dirty="0">
              <a:solidFill>
                <a:srgbClr val="3333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63" y="1461833"/>
            <a:ext cx="7211184" cy="40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43860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27E9E33-87D5-E61A-A164-878A78CD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85050" cy="863600"/>
          </a:xfrm>
        </p:spPr>
        <p:txBody>
          <a:bodyPr/>
          <a:lstStyle/>
          <a:p>
            <a:pPr eaLnBrk="1" hangingPunct="1"/>
            <a:r>
              <a:rPr lang="en-US" altLang="vi-VN">
                <a:solidFill>
                  <a:schemeClr val="tx1"/>
                </a:solidFill>
              </a:rPr>
              <a:t>  NỘI DUNG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575C-9B9B-7919-8DED-32EF687769E5}"/>
              </a:ext>
            </a:extLst>
          </p:cNvPr>
          <p:cNvSpPr txBox="1">
            <a:spLocks/>
          </p:cNvSpPr>
          <p:nvPr/>
        </p:nvSpPr>
        <p:spPr bwMode="auto">
          <a:xfrm>
            <a:off x="387275" y="863600"/>
            <a:ext cx="8756725" cy="314422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457200" lvl="2" indent="0" eaLnBrk="1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r>
              <a:rPr lang="en-US" altLang="vi-VN" sz="2400" dirty="0">
                <a:solidFill>
                  <a:srgbClr val="333333"/>
                </a:solidFill>
              </a:rPr>
              <a:t>IV. Quy </a:t>
            </a:r>
            <a:r>
              <a:rPr lang="en-US" altLang="vi-VN" sz="2400" dirty="0" err="1">
                <a:solidFill>
                  <a:srgbClr val="333333"/>
                </a:solidFill>
              </a:rPr>
              <a:t>trình</a:t>
            </a:r>
            <a:r>
              <a:rPr lang="en-US" altLang="vi-VN" sz="2400" dirty="0">
                <a:solidFill>
                  <a:srgbClr val="333333"/>
                </a:solidFill>
              </a:rPr>
              <a:t> ca </a:t>
            </a:r>
            <a:r>
              <a:rPr lang="en-US" altLang="vi-VN" sz="2400" dirty="0" err="1">
                <a:solidFill>
                  <a:srgbClr val="333333"/>
                </a:solidFill>
              </a:rPr>
              <a:t>bán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hàng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và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Báo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cáo</a:t>
            </a:r>
            <a:endParaRPr lang="en-US" altLang="vi-VN" b="0" dirty="0">
              <a:solidFill>
                <a:srgbClr val="333333"/>
              </a:solidFill>
            </a:endParaRPr>
          </a:p>
          <a:p>
            <a:pPr marL="914400" lvl="2" indent="-457200" eaLnBrk="1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r>
              <a:rPr lang="en-US" altLang="vi-VN" b="0" dirty="0">
                <a:solidFill>
                  <a:srgbClr val="333333"/>
                </a:solidFill>
              </a:rPr>
              <a:t>	1. </a:t>
            </a:r>
            <a:r>
              <a:rPr lang="en-US" altLang="vi-VN" sz="2400" b="0" dirty="0">
                <a:solidFill>
                  <a:srgbClr val="333333"/>
                </a:solidFill>
              </a:rPr>
              <a:t>Quy </a:t>
            </a:r>
            <a:r>
              <a:rPr lang="en-US" altLang="vi-VN" sz="2400" b="0" dirty="0" err="1">
                <a:solidFill>
                  <a:srgbClr val="333333"/>
                </a:solidFill>
              </a:rPr>
              <a:t>trình</a:t>
            </a:r>
            <a:r>
              <a:rPr lang="en-US" altLang="vi-VN" sz="2400" b="0" dirty="0">
                <a:solidFill>
                  <a:srgbClr val="333333"/>
                </a:solidFill>
              </a:rPr>
              <a:t> ca </a:t>
            </a:r>
            <a:r>
              <a:rPr lang="en-US" altLang="vi-VN" sz="2400" b="0" dirty="0" err="1">
                <a:solidFill>
                  <a:srgbClr val="333333"/>
                </a:solidFill>
              </a:rPr>
              <a:t>bán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hàng</a:t>
            </a:r>
            <a:endParaRPr lang="en-US" altLang="vi-VN" sz="2400" b="0" dirty="0">
              <a:solidFill>
                <a:srgbClr val="333333"/>
              </a:solidFill>
            </a:endParaRPr>
          </a:p>
          <a:p>
            <a:pPr marL="914400" lvl="2" indent="-457200" eaLnBrk="1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r>
              <a:rPr lang="en-US" altLang="vi-VN" sz="2400" b="0" dirty="0">
                <a:solidFill>
                  <a:srgbClr val="333333"/>
                </a:solidFill>
              </a:rPr>
              <a:t>	2. </a:t>
            </a:r>
            <a:r>
              <a:rPr lang="en-US" altLang="vi-VN" sz="2400" b="0" dirty="0" err="1">
                <a:solidFill>
                  <a:srgbClr val="333333"/>
                </a:solidFill>
              </a:rPr>
              <a:t>Báo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cáo</a:t>
            </a:r>
            <a:endParaRPr lang="en-US" altLang="vi-VN" sz="2400" b="0" dirty="0">
              <a:solidFill>
                <a:srgbClr val="333333"/>
              </a:solidFill>
            </a:endParaRPr>
          </a:p>
          <a:p>
            <a:pPr marL="914400" lvl="2" indent="-457200" eaLnBrk="1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r>
              <a:rPr lang="en-US" altLang="vi-VN" sz="2400" b="0" dirty="0">
                <a:solidFill>
                  <a:srgbClr val="333333"/>
                </a:solidFill>
              </a:rPr>
              <a:t>	3. </a:t>
            </a:r>
            <a:r>
              <a:rPr lang="en-US" altLang="vi-VN" sz="2400" b="0" dirty="0" err="1">
                <a:solidFill>
                  <a:srgbClr val="333333"/>
                </a:solidFill>
              </a:rPr>
              <a:t>Xử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lý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sự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cố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trong</a:t>
            </a:r>
            <a:r>
              <a:rPr lang="en-US" altLang="vi-VN" sz="2400" b="0" dirty="0">
                <a:solidFill>
                  <a:srgbClr val="333333"/>
                </a:solidFill>
              </a:rPr>
              <a:t> ca</a:t>
            </a:r>
          </a:p>
          <a:p>
            <a:pPr lvl="1" eaLnBrk="1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rgbClr val="333333"/>
              </a:buClr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9314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C4B814B0-B025-488F-FD22-10CF0199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1. Quy trình ca bán hàng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85CB25-1435-0E7D-AC1E-C5014C58F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1"/>
            <a:ext cx="9144000" cy="337284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rgbClr val="333333"/>
                </a:solidFill>
              </a:rPr>
              <a:t>B1</a:t>
            </a:r>
            <a:r>
              <a:rPr lang="en-US" altLang="en-US" sz="2400" b="0" dirty="0">
                <a:solidFill>
                  <a:srgbClr val="333333"/>
                </a:solidFill>
              </a:rPr>
              <a:t>: Đầu ca </a:t>
            </a: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rgbClr val="333333"/>
                </a:solidFill>
              </a:rPr>
              <a:t>B2</a:t>
            </a:r>
            <a:r>
              <a:rPr lang="en-US" altLang="en-US" sz="2400" b="0" dirty="0">
                <a:solidFill>
                  <a:srgbClr val="333333"/>
                </a:solidFill>
              </a:rPr>
              <a:t>: </a:t>
            </a:r>
            <a:r>
              <a:rPr lang="en-US" altLang="en-US" sz="2400" b="0" dirty="0" err="1">
                <a:solidFill>
                  <a:srgbClr val="333333"/>
                </a:solidFill>
              </a:rPr>
              <a:t>Trong</a:t>
            </a:r>
            <a:r>
              <a:rPr lang="en-US" altLang="en-US" sz="2400" b="0" dirty="0">
                <a:solidFill>
                  <a:srgbClr val="333333"/>
                </a:solidFill>
              </a:rPr>
              <a:t> ca</a:t>
            </a: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rgbClr val="333333"/>
                </a:solidFill>
              </a:rPr>
              <a:t>B3</a:t>
            </a:r>
            <a:r>
              <a:rPr lang="en-US" altLang="en-US" sz="2400" b="0" dirty="0">
                <a:solidFill>
                  <a:srgbClr val="333333"/>
                </a:solidFill>
              </a:rPr>
              <a:t>: </a:t>
            </a:r>
            <a:r>
              <a:rPr lang="en-US" altLang="en-US" sz="2400" b="0" dirty="0" err="1">
                <a:solidFill>
                  <a:srgbClr val="333333"/>
                </a:solidFill>
              </a:rPr>
              <a:t>Cuối</a:t>
            </a:r>
            <a:r>
              <a:rPr lang="en-US" altLang="en-US" sz="2400" b="0" dirty="0">
                <a:solidFill>
                  <a:srgbClr val="333333"/>
                </a:solidFill>
              </a:rPr>
              <a:t> ca</a:t>
            </a: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rgbClr val="333333"/>
                </a:solidFill>
              </a:rPr>
              <a:t>B4</a:t>
            </a:r>
            <a:r>
              <a:rPr lang="en-US" altLang="en-US" sz="2400" b="0" dirty="0">
                <a:solidFill>
                  <a:srgbClr val="333333"/>
                </a:solidFill>
              </a:rPr>
              <a:t>: </a:t>
            </a:r>
            <a:r>
              <a:rPr lang="en-US" altLang="en-US" sz="2400" b="0" dirty="0" err="1">
                <a:solidFill>
                  <a:srgbClr val="333333"/>
                </a:solidFill>
              </a:rPr>
              <a:t>Hoàn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thiện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dữ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liệu</a:t>
            </a:r>
            <a:r>
              <a:rPr lang="en-US" altLang="en-US" sz="2400" b="0" dirty="0">
                <a:solidFill>
                  <a:srgbClr val="333333"/>
                </a:solidFill>
              </a:rPr>
              <a:t> (</a:t>
            </a:r>
            <a:r>
              <a:rPr lang="en-US" altLang="en-US" sz="2400" b="0" dirty="0" err="1">
                <a:solidFill>
                  <a:srgbClr val="333333"/>
                </a:solidFill>
              </a:rPr>
              <a:t>nếu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có</a:t>
            </a:r>
            <a:r>
              <a:rPr lang="en-US" altLang="en-US" sz="2400" b="0" dirty="0">
                <a:solidFill>
                  <a:srgbClr val="333333"/>
                </a:solidFill>
              </a:rPr>
              <a:t>)</a:t>
            </a:r>
            <a:endParaRPr lang="en-US" altLang="vi-VN" sz="24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48B00"/>
              </a:buClr>
              <a:buSzPct val="120000"/>
              <a:buFont typeface="Wingdings" panose="05000000000000000000" pitchFamily="2" charset="2"/>
              <a:buNone/>
              <a:defRPr/>
            </a:pPr>
            <a:endParaRPr lang="en-US" altLang="vi-VN" sz="2400" b="0" i="1" dirty="0">
              <a:solidFill>
                <a:srgbClr val="333333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3750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C4B814B0-B025-488F-FD22-10CF0199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1. Quy trình ca bán hàng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85CB25-1435-0E7D-AC1E-C5014C58F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rgbClr val="333333"/>
                </a:solidFill>
              </a:rPr>
              <a:t>B1</a:t>
            </a:r>
            <a:r>
              <a:rPr lang="en-US" altLang="en-US" sz="2400" b="0" dirty="0">
                <a:solidFill>
                  <a:srgbClr val="333333"/>
                </a:solidFill>
              </a:rPr>
              <a:t>: Đầu ca </a:t>
            </a: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000" b="0" dirty="0" err="1">
                <a:solidFill>
                  <a:srgbClr val="333333"/>
                </a:solidFill>
              </a:rPr>
              <a:t>Mở</a:t>
            </a:r>
            <a:r>
              <a:rPr lang="en-US" altLang="vi-VN" sz="2000" b="0" dirty="0">
                <a:solidFill>
                  <a:srgbClr val="333333"/>
                </a:solidFill>
              </a:rPr>
              <a:t> ca </a:t>
            </a:r>
            <a:r>
              <a:rPr lang="en-US" altLang="vi-VN" sz="2000" b="0" dirty="0" err="1">
                <a:solidFill>
                  <a:srgbClr val="333333"/>
                </a:solidFill>
              </a:rPr>
              <a:t>bán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hàng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tại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EGAS</a:t>
            </a:r>
            <a:r>
              <a:rPr lang="en-US" altLang="vi-VN" sz="2000" b="0" dirty="0">
                <a:solidFill>
                  <a:srgbClr val="333333"/>
                </a:solidFill>
              </a:rPr>
              <a:t>, </a:t>
            </a: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000" b="0" dirty="0" err="1">
                <a:solidFill>
                  <a:srgbClr val="FF0000"/>
                </a:solidFill>
              </a:rPr>
              <a:t>Kiểm</a:t>
            </a:r>
            <a:r>
              <a:rPr lang="en-US" altLang="vi-VN" sz="2000" b="0" dirty="0">
                <a:solidFill>
                  <a:srgbClr val="FF0000"/>
                </a:solidFill>
              </a:rPr>
              <a:t> </a:t>
            </a:r>
            <a:r>
              <a:rPr lang="en-US" altLang="vi-VN" sz="2000" b="0" dirty="0" err="1">
                <a:solidFill>
                  <a:srgbClr val="FF0000"/>
                </a:solidFill>
              </a:rPr>
              <a:t>tra</a:t>
            </a:r>
            <a:r>
              <a:rPr lang="en-US" altLang="vi-VN" sz="2000" b="0" dirty="0">
                <a:solidFill>
                  <a:srgbClr val="FF0000"/>
                </a:solidFill>
              </a:rPr>
              <a:t> </a:t>
            </a:r>
            <a:r>
              <a:rPr lang="en-US" altLang="vi-VN" sz="2000" b="0" dirty="0" err="1">
                <a:solidFill>
                  <a:srgbClr val="FF0000"/>
                </a:solidFill>
              </a:rPr>
              <a:t>danh</a:t>
            </a:r>
            <a:r>
              <a:rPr lang="en-US" altLang="vi-VN" sz="2000" b="0" dirty="0">
                <a:solidFill>
                  <a:srgbClr val="FF0000"/>
                </a:solidFill>
              </a:rPr>
              <a:t> </a:t>
            </a:r>
            <a:r>
              <a:rPr lang="en-US" altLang="vi-VN" sz="2000" b="0" dirty="0" err="1">
                <a:solidFill>
                  <a:srgbClr val="FF0000"/>
                </a:solidFill>
              </a:rPr>
              <a:t>sách</a:t>
            </a:r>
            <a:r>
              <a:rPr lang="en-US" altLang="vi-VN" sz="2000" b="0" dirty="0">
                <a:solidFill>
                  <a:srgbClr val="FF0000"/>
                </a:solidFill>
              </a:rPr>
              <a:t> ca </a:t>
            </a:r>
            <a:r>
              <a:rPr lang="en-US" altLang="vi-VN" sz="2000" b="0" dirty="0" err="1">
                <a:solidFill>
                  <a:srgbClr val="FF0000"/>
                </a:solidFill>
              </a:rPr>
              <a:t>vòi</a:t>
            </a:r>
            <a:r>
              <a:rPr lang="en-US" altLang="vi-VN" sz="2000" b="0" dirty="0">
                <a:solidFill>
                  <a:srgbClr val="FF0000"/>
                </a:solidFill>
              </a:rPr>
              <a:t> </a:t>
            </a:r>
            <a:r>
              <a:rPr lang="en-US" altLang="vi-VN" sz="2000" b="0" err="1">
                <a:solidFill>
                  <a:srgbClr val="FF0000"/>
                </a:solidFill>
              </a:rPr>
              <a:t>bơm</a:t>
            </a:r>
            <a:r>
              <a:rPr lang="en-US" altLang="vi-VN" sz="2000" b="0">
                <a:solidFill>
                  <a:srgbClr val="FF0000"/>
                </a:solidFill>
              </a:rPr>
              <a:t> </a:t>
            </a:r>
            <a:r>
              <a:rPr lang="en-US" altLang="vi-VN" sz="2000" b="0">
                <a:solidFill>
                  <a:srgbClr val="333333"/>
                </a:solidFill>
              </a:rPr>
              <a:t>(Kiểm </a:t>
            </a:r>
            <a:r>
              <a:rPr lang="en-US" altLang="vi-VN" sz="2000" b="0" dirty="0" err="1">
                <a:solidFill>
                  <a:srgbClr val="333333"/>
                </a:solidFill>
              </a:rPr>
              <a:t>tra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đồng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bộ</a:t>
            </a:r>
            <a:r>
              <a:rPr lang="en-US" altLang="vi-VN" sz="2000" b="0" dirty="0">
                <a:solidFill>
                  <a:srgbClr val="333333"/>
                </a:solidFill>
              </a:rPr>
              <a:t> ca </a:t>
            </a:r>
            <a:r>
              <a:rPr lang="en-US" altLang="vi-VN" sz="2000" b="0" dirty="0" err="1">
                <a:solidFill>
                  <a:srgbClr val="333333"/>
                </a:solidFill>
              </a:rPr>
              <a:t>bán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hàng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xuống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AGAS</a:t>
            </a:r>
            <a:r>
              <a:rPr lang="en-US" altLang="vi-VN" sz="2400" b="0" dirty="0">
                <a:solidFill>
                  <a:srgbClr val="333333"/>
                </a:solidFill>
              </a:rPr>
              <a:t>)</a:t>
            </a: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48B00"/>
              </a:buClr>
              <a:buSzPct val="120000"/>
              <a:buFont typeface="Wingdings" panose="05000000000000000000" pitchFamily="2" charset="2"/>
              <a:buNone/>
              <a:defRPr/>
            </a:pPr>
            <a:endParaRPr lang="en-US" altLang="vi-VN" sz="2400" b="0" i="1" dirty="0">
              <a:solidFill>
                <a:srgbClr val="333333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23824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C4B814B0-B025-488F-FD22-10CF0199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1. Quy trình ca bán hàng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85CB25-1435-0E7D-AC1E-C5014C58F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chemeClr val="tx1"/>
                </a:solidFill>
              </a:rPr>
              <a:t>B2</a:t>
            </a:r>
            <a:r>
              <a:rPr lang="en-US" altLang="en-US" sz="2400" b="0" dirty="0">
                <a:solidFill>
                  <a:schemeClr val="tx1"/>
                </a:solidFill>
              </a:rPr>
              <a:t>: </a:t>
            </a:r>
            <a:r>
              <a:rPr lang="en-US" altLang="en-US" sz="2400" b="0" dirty="0" err="1">
                <a:solidFill>
                  <a:schemeClr val="tx1"/>
                </a:solidFill>
              </a:rPr>
              <a:t>Trong</a:t>
            </a:r>
            <a:r>
              <a:rPr lang="en-US" altLang="en-US" sz="2400" b="0" dirty="0">
                <a:solidFill>
                  <a:schemeClr val="tx1"/>
                </a:solidFill>
              </a:rPr>
              <a:t> ca </a:t>
            </a: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000" b="0" dirty="0" err="1"/>
              <a:t>Thực</a:t>
            </a:r>
            <a:r>
              <a:rPr lang="en-US" altLang="vi-VN" sz="2000" b="0" dirty="0"/>
              <a:t> </a:t>
            </a:r>
            <a:r>
              <a:rPr lang="en-US" altLang="vi-VN" sz="2000" b="0" dirty="0" err="1"/>
              <a:t>hiện</a:t>
            </a:r>
            <a:r>
              <a:rPr lang="en-US" altLang="vi-VN" sz="2000" b="0" dirty="0"/>
              <a:t> </a:t>
            </a:r>
            <a:r>
              <a:rPr lang="en-US" altLang="vi-VN" sz="2000" b="0" dirty="0" err="1"/>
              <a:t>các</a:t>
            </a:r>
            <a:r>
              <a:rPr lang="en-US" altLang="vi-VN" sz="2000" b="0" dirty="0"/>
              <a:t> </a:t>
            </a:r>
            <a:r>
              <a:rPr lang="en-US" altLang="vi-VN" sz="2000" b="0" dirty="0" err="1"/>
              <a:t>Nghiệp</a:t>
            </a:r>
            <a:r>
              <a:rPr lang="en-US" altLang="vi-VN" sz="2000" b="0" dirty="0"/>
              <a:t> </a:t>
            </a:r>
            <a:r>
              <a:rPr lang="en-US" altLang="vi-VN" sz="2000" b="0" dirty="0" err="1"/>
              <a:t>vụ</a:t>
            </a:r>
            <a:r>
              <a:rPr lang="en-US" altLang="vi-VN" sz="2000" b="0" dirty="0"/>
              <a:t> </a:t>
            </a:r>
            <a:r>
              <a:rPr lang="en-US" altLang="vi-VN" sz="2000" b="0" dirty="0" err="1"/>
              <a:t>bán</a:t>
            </a:r>
            <a:r>
              <a:rPr lang="en-US" altLang="vi-VN" sz="2000" b="0" dirty="0"/>
              <a:t> </a:t>
            </a:r>
            <a:r>
              <a:rPr lang="en-US" altLang="vi-VN" sz="2000" b="0" dirty="0" err="1"/>
              <a:t>hàng</a:t>
            </a:r>
            <a:r>
              <a:rPr lang="en-US" altLang="vi-VN" sz="2000" b="0" dirty="0"/>
              <a:t> </a:t>
            </a:r>
            <a:r>
              <a:rPr lang="en-US" altLang="vi-VN" sz="2000" b="0" dirty="0" err="1"/>
              <a:t>như</a:t>
            </a:r>
            <a:r>
              <a:rPr lang="en-US" altLang="vi-VN" sz="2000" b="0" dirty="0"/>
              <a:t> </a:t>
            </a:r>
            <a:r>
              <a:rPr lang="en-US" altLang="vi-VN" sz="2000" b="0" dirty="0" err="1"/>
              <a:t>hiện</a:t>
            </a:r>
            <a:r>
              <a:rPr lang="en-US" altLang="vi-VN" sz="2000" b="0" dirty="0"/>
              <a:t> </a:t>
            </a:r>
            <a:r>
              <a:rPr lang="en-US" altLang="vi-VN" sz="2000" b="0" dirty="0" err="1"/>
              <a:t>tại</a:t>
            </a:r>
            <a:endParaRPr lang="en-US" altLang="en-US" sz="2000" b="0" dirty="0"/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/>
              <a:t>Phân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loại</a:t>
            </a:r>
            <a:r>
              <a:rPr lang="en-US" altLang="en-US" sz="2000" b="0" dirty="0"/>
              <a:t> log – </a:t>
            </a:r>
            <a:r>
              <a:rPr lang="en-US" altLang="en-US" sz="2000" b="0" dirty="0" err="1"/>
              <a:t>nếu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có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Kiểm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định</a:t>
            </a:r>
            <a:r>
              <a:rPr lang="en-US" altLang="en-US" sz="2000" b="0" dirty="0"/>
              <a:t>/</a:t>
            </a:r>
            <a:r>
              <a:rPr lang="en-US" altLang="en-US" sz="2000" b="0" dirty="0" err="1"/>
              <a:t>Thử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máy</a:t>
            </a:r>
            <a:r>
              <a:rPr lang="en-US" altLang="en-US" sz="2000" b="0" dirty="0"/>
              <a:t>/</a:t>
            </a:r>
            <a:r>
              <a:rPr lang="en-US" altLang="en-US" sz="2000" b="0" dirty="0" err="1"/>
              <a:t>Xuất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khác</a:t>
            </a:r>
            <a:endParaRPr lang="en-US" altLang="vi-VN" sz="2000" b="0" dirty="0">
              <a:solidFill>
                <a:srgbClr val="FF0000"/>
              </a:solidFill>
            </a:endParaRP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000" b="0" dirty="0" err="1">
                <a:solidFill>
                  <a:srgbClr val="FF0000"/>
                </a:solidFill>
              </a:rPr>
              <a:t>Gán</a:t>
            </a:r>
            <a:r>
              <a:rPr lang="en-US" altLang="vi-VN" sz="2000" b="0" dirty="0">
                <a:solidFill>
                  <a:srgbClr val="FF0000"/>
                </a:solidFill>
              </a:rPr>
              <a:t> log/ </a:t>
            </a:r>
            <a:r>
              <a:rPr lang="en-US" altLang="vi-VN" sz="2000" b="0" dirty="0" err="1">
                <a:solidFill>
                  <a:srgbClr val="FF0000"/>
                </a:solidFill>
              </a:rPr>
              <a:t>nhập</a:t>
            </a:r>
            <a:r>
              <a:rPr lang="en-US" altLang="vi-VN" sz="2000" b="0" dirty="0">
                <a:solidFill>
                  <a:srgbClr val="FF0000"/>
                </a:solidFill>
              </a:rPr>
              <a:t> </a:t>
            </a:r>
            <a:r>
              <a:rPr lang="en-US" altLang="vi-VN" sz="2000" b="0" dirty="0" err="1">
                <a:solidFill>
                  <a:srgbClr val="FF0000"/>
                </a:solidFill>
              </a:rPr>
              <a:t>Lý</a:t>
            </a:r>
            <a:r>
              <a:rPr lang="en-US" altLang="vi-VN" sz="2000" b="0" dirty="0">
                <a:solidFill>
                  <a:srgbClr val="FF0000"/>
                </a:solidFill>
              </a:rPr>
              <a:t> do </a:t>
            </a:r>
            <a:r>
              <a:rPr lang="en-US" altLang="vi-VN" sz="2000" b="0" dirty="0" err="1">
                <a:solidFill>
                  <a:srgbClr val="FF0000"/>
                </a:solidFill>
              </a:rPr>
              <a:t>vào</a:t>
            </a:r>
            <a:r>
              <a:rPr lang="en-US" altLang="vi-VN" sz="2000" b="0" dirty="0">
                <a:solidFill>
                  <a:srgbClr val="FF0000"/>
                </a:solidFill>
              </a:rPr>
              <a:t> </a:t>
            </a:r>
            <a:r>
              <a:rPr lang="en-US" altLang="vi-VN" sz="2000" b="0" dirty="0" err="1">
                <a:solidFill>
                  <a:srgbClr val="FF0000"/>
                </a:solidFill>
              </a:rPr>
              <a:t>chứng</a:t>
            </a:r>
            <a:r>
              <a:rPr lang="en-US" altLang="vi-VN" sz="2000" b="0" dirty="0">
                <a:solidFill>
                  <a:srgbClr val="FF0000"/>
                </a:solidFill>
              </a:rPr>
              <a:t> </a:t>
            </a:r>
            <a:r>
              <a:rPr lang="en-US" altLang="vi-VN" sz="2000" b="0" dirty="0" err="1">
                <a:solidFill>
                  <a:srgbClr val="FF0000"/>
                </a:solidFill>
              </a:rPr>
              <a:t>từ</a:t>
            </a:r>
            <a:r>
              <a:rPr lang="en-US" altLang="vi-VN" sz="2000" b="0" dirty="0">
                <a:solidFill>
                  <a:srgbClr val="FF0000"/>
                </a:solidFill>
              </a:rPr>
              <a:t> XDS, </a:t>
            </a:r>
            <a:r>
              <a:rPr lang="en-US" altLang="vi-VN" sz="2000" b="0" dirty="0" err="1"/>
              <a:t>lưu</a:t>
            </a:r>
            <a:r>
              <a:rPr lang="en-US" altLang="vi-VN" sz="2000" b="0" dirty="0"/>
              <a:t> ý </a:t>
            </a:r>
            <a:r>
              <a:rPr lang="en-US" altLang="vi-VN" sz="2000" b="0" dirty="0" err="1"/>
              <a:t>tham</a:t>
            </a:r>
            <a:r>
              <a:rPr lang="en-US" altLang="vi-VN" sz="2000" b="0" dirty="0"/>
              <a:t> </a:t>
            </a:r>
            <a:r>
              <a:rPr lang="en-US" altLang="vi-VN" sz="2000" b="0" dirty="0" err="1"/>
              <a:t>số</a:t>
            </a:r>
            <a:r>
              <a:rPr lang="en-US" altLang="vi-VN" sz="2000" b="0" dirty="0"/>
              <a:t> </a:t>
            </a:r>
            <a:r>
              <a:rPr lang="en-US" altLang="vi-VN" sz="2000" b="0" dirty="0" err="1"/>
              <a:t>TimeLockLog</a:t>
            </a:r>
            <a:r>
              <a:rPr lang="en-US" altLang="vi-VN" sz="2000" b="0" dirty="0"/>
              <a:t> </a:t>
            </a:r>
            <a:r>
              <a:rPr lang="en-US" altLang="vi-VN" sz="2000" b="0" dirty="0" err="1"/>
              <a:t>đối</a:t>
            </a:r>
            <a:r>
              <a:rPr lang="en-US" altLang="vi-VN" sz="2000" b="0" dirty="0"/>
              <a:t> </a:t>
            </a:r>
            <a:r>
              <a:rPr lang="en-US" altLang="vi-VN" sz="2000" b="0" dirty="0" err="1"/>
              <a:t>với</a:t>
            </a:r>
            <a:r>
              <a:rPr lang="en-US" altLang="vi-VN" sz="2000" b="0" dirty="0"/>
              <a:t> </a:t>
            </a:r>
            <a:r>
              <a:rPr lang="en-US" altLang="vi-VN" sz="2000" b="0" dirty="0" err="1"/>
              <a:t>hóa</a:t>
            </a:r>
            <a:r>
              <a:rPr lang="en-US" altLang="vi-VN" sz="2000" b="0" dirty="0"/>
              <a:t> </a:t>
            </a:r>
            <a:r>
              <a:rPr lang="en-US" altLang="vi-VN" sz="2000" b="0" dirty="0" err="1"/>
              <a:t>đơn</a:t>
            </a:r>
            <a:endParaRPr lang="en-US" altLang="vi-VN" sz="2000" b="0" dirty="0"/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/>
              <a:t> </a:t>
            </a:r>
            <a:r>
              <a:rPr lang="en-US" altLang="en-US" sz="2000" b="0" dirty="0" err="1">
                <a:solidFill>
                  <a:srgbClr val="FF0000"/>
                </a:solidFill>
              </a:rPr>
              <a:t>Không</a:t>
            </a:r>
            <a:r>
              <a:rPr lang="en-US" altLang="en-US" sz="2000" b="0" dirty="0">
                <a:solidFill>
                  <a:srgbClr val="FF0000"/>
                </a:solidFill>
              </a:rPr>
              <a:t> </a:t>
            </a:r>
            <a:r>
              <a:rPr lang="en-US" altLang="en-US" sz="2000" b="0" dirty="0" err="1">
                <a:solidFill>
                  <a:srgbClr val="FF0000"/>
                </a:solidFill>
              </a:rPr>
              <a:t>chốt</a:t>
            </a:r>
            <a:r>
              <a:rPr lang="en-US" altLang="en-US" sz="2000" b="0" dirty="0">
                <a:solidFill>
                  <a:srgbClr val="FF0000"/>
                </a:solidFill>
              </a:rPr>
              <a:t> </a:t>
            </a:r>
            <a:r>
              <a:rPr lang="en-US" altLang="en-US" sz="2000" b="0" dirty="0" err="1">
                <a:solidFill>
                  <a:srgbClr val="FF0000"/>
                </a:solidFill>
              </a:rPr>
              <a:t>vòi</a:t>
            </a:r>
            <a:r>
              <a:rPr lang="en-US" altLang="en-US" sz="2000" b="0" dirty="0">
                <a:solidFill>
                  <a:srgbClr val="FF0000"/>
                </a:solidFill>
              </a:rPr>
              <a:t> </a:t>
            </a:r>
            <a:r>
              <a:rPr lang="en-US" altLang="en-US" sz="2000" b="0" dirty="0" err="1">
                <a:solidFill>
                  <a:srgbClr val="FF0000"/>
                </a:solidFill>
              </a:rPr>
              <a:t>bơm</a:t>
            </a:r>
            <a:r>
              <a:rPr lang="en-US" altLang="en-US" sz="2000" b="0" dirty="0">
                <a:solidFill>
                  <a:srgbClr val="FF0000"/>
                </a:solidFill>
              </a:rPr>
              <a:t> </a:t>
            </a:r>
            <a:r>
              <a:rPr lang="en-US" altLang="en-US" sz="2000" b="0" dirty="0" err="1">
                <a:solidFill>
                  <a:srgbClr val="FF0000"/>
                </a:solidFill>
              </a:rPr>
              <a:t>khi</a:t>
            </a:r>
            <a:r>
              <a:rPr lang="en-US" altLang="en-US" sz="2000" b="0" dirty="0">
                <a:solidFill>
                  <a:srgbClr val="FF0000"/>
                </a:solidFill>
              </a:rPr>
              <a:t> </a:t>
            </a:r>
            <a:r>
              <a:rPr lang="en-US" altLang="en-US" sz="2000" b="0" dirty="0" err="1">
                <a:solidFill>
                  <a:srgbClr val="FF0000"/>
                </a:solidFill>
              </a:rPr>
              <a:t>chưa</a:t>
            </a:r>
            <a:r>
              <a:rPr lang="en-US" altLang="en-US" sz="2000" b="0" dirty="0">
                <a:solidFill>
                  <a:srgbClr val="FF0000"/>
                </a:solidFill>
              </a:rPr>
              <a:t> </a:t>
            </a:r>
            <a:r>
              <a:rPr lang="en-US" altLang="en-US" sz="2000" b="0" dirty="0" err="1">
                <a:solidFill>
                  <a:srgbClr val="FF0000"/>
                </a:solidFill>
              </a:rPr>
              <a:t>kết</a:t>
            </a:r>
            <a:r>
              <a:rPr lang="en-US" altLang="en-US" sz="2000" b="0" dirty="0">
                <a:solidFill>
                  <a:srgbClr val="FF0000"/>
                </a:solidFill>
              </a:rPr>
              <a:t> </a:t>
            </a:r>
            <a:r>
              <a:rPr lang="en-US" altLang="en-US" sz="2000" b="0" dirty="0" err="1">
                <a:solidFill>
                  <a:srgbClr val="FF0000"/>
                </a:solidFill>
              </a:rPr>
              <a:t>thúc</a:t>
            </a:r>
            <a:r>
              <a:rPr lang="en-US" altLang="en-US" sz="2000" b="0" dirty="0">
                <a:solidFill>
                  <a:srgbClr val="FF0000"/>
                </a:solidFill>
              </a:rPr>
              <a:t> ca</a:t>
            </a: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48B00"/>
              </a:buClr>
              <a:buSzPct val="120000"/>
              <a:buFont typeface="Wingdings" panose="05000000000000000000" pitchFamily="2" charset="2"/>
              <a:buNone/>
              <a:defRPr/>
            </a:pPr>
            <a:endParaRPr lang="en-US" altLang="vi-VN" sz="2400" b="0" i="1" dirty="0">
              <a:solidFill>
                <a:srgbClr val="333333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86720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C4B814B0-B025-488F-FD22-10CF0199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1. Quy trình ca bán hàng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85CB25-1435-0E7D-AC1E-C5014C58F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rgbClr val="333333"/>
                </a:solidFill>
              </a:rPr>
              <a:t>B3</a:t>
            </a:r>
            <a:r>
              <a:rPr lang="en-US" altLang="en-US" sz="2400" b="0" dirty="0">
                <a:solidFill>
                  <a:srgbClr val="333333"/>
                </a:solidFill>
              </a:rPr>
              <a:t>: </a:t>
            </a:r>
            <a:r>
              <a:rPr lang="en-US" altLang="en-US" sz="2400" b="0" dirty="0" err="1">
                <a:solidFill>
                  <a:srgbClr val="333333"/>
                </a:solidFill>
              </a:rPr>
              <a:t>Cuối</a:t>
            </a:r>
            <a:r>
              <a:rPr lang="en-US" altLang="en-US" sz="2400" b="0" dirty="0">
                <a:solidFill>
                  <a:srgbClr val="333333"/>
                </a:solidFill>
              </a:rPr>
              <a:t> ca</a:t>
            </a: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000" b="0" dirty="0" err="1">
                <a:solidFill>
                  <a:srgbClr val="333333"/>
                </a:solidFill>
              </a:rPr>
              <a:t>B3.1</a:t>
            </a:r>
            <a:r>
              <a:rPr lang="en-US" altLang="vi-VN" sz="2000" b="0" dirty="0">
                <a:solidFill>
                  <a:srgbClr val="333333"/>
                </a:solidFill>
              </a:rPr>
              <a:t>- </a:t>
            </a:r>
            <a:r>
              <a:rPr lang="en-US" altLang="vi-VN" sz="2000" b="0" dirty="0" err="1">
                <a:solidFill>
                  <a:srgbClr val="333333"/>
                </a:solidFill>
              </a:rPr>
              <a:t>Chốt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số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chốt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vòi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bơm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cuối</a:t>
            </a:r>
            <a:r>
              <a:rPr lang="en-US" altLang="vi-VN" sz="2000" b="0" dirty="0">
                <a:solidFill>
                  <a:srgbClr val="333333"/>
                </a:solidFill>
              </a:rPr>
              <a:t> ca: </a:t>
            </a:r>
          </a:p>
          <a:p>
            <a:pPr lvl="4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Gán</a:t>
            </a:r>
            <a:r>
              <a:rPr lang="en-US" altLang="en-US" sz="2000" b="0" dirty="0">
                <a:solidFill>
                  <a:srgbClr val="333333"/>
                </a:solidFill>
              </a:rPr>
              <a:t> log </a:t>
            </a:r>
            <a:r>
              <a:rPr lang="en-US" altLang="en-US" sz="2000" b="0" dirty="0" err="1">
                <a:solidFill>
                  <a:srgbClr val="333333"/>
                </a:solidFill>
              </a:rPr>
              <a:t>vào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WS3</a:t>
            </a:r>
            <a:r>
              <a:rPr lang="en-US" altLang="en-US" sz="2000" b="0" dirty="0">
                <a:solidFill>
                  <a:srgbClr val="333333"/>
                </a:solidFill>
              </a:rPr>
              <a:t> (</a:t>
            </a:r>
            <a:r>
              <a:rPr lang="en-US" altLang="en-US" sz="2000" b="0" dirty="0" err="1">
                <a:solidFill>
                  <a:srgbClr val="333333"/>
                </a:solidFill>
              </a:rPr>
              <a:t>nếu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có</a:t>
            </a:r>
            <a:r>
              <a:rPr lang="en-US" altLang="en-US" sz="2000" b="0" dirty="0">
                <a:solidFill>
                  <a:srgbClr val="333333"/>
                </a:solidFill>
              </a:rPr>
              <a:t>)</a:t>
            </a:r>
          </a:p>
          <a:p>
            <a:pPr lvl="4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Đồng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bộ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WS3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của</a:t>
            </a:r>
            <a:r>
              <a:rPr lang="en-US" altLang="en-US" sz="2000" b="0" dirty="0">
                <a:solidFill>
                  <a:srgbClr val="333333"/>
                </a:solidFill>
              </a:rPr>
              <a:t> XDS </a:t>
            </a:r>
            <a:r>
              <a:rPr lang="en-US" altLang="en-US" sz="2000" b="0" dirty="0" err="1">
                <a:solidFill>
                  <a:srgbClr val="333333"/>
                </a:solidFill>
              </a:rPr>
              <a:t>nếu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chốt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thủ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công</a:t>
            </a:r>
            <a:endParaRPr lang="en-US" altLang="en-US" sz="20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B3.2</a:t>
            </a:r>
            <a:r>
              <a:rPr lang="en-US" altLang="en-US" sz="2000" b="0" dirty="0">
                <a:solidFill>
                  <a:srgbClr val="333333"/>
                </a:solidFill>
              </a:rPr>
              <a:t>- </a:t>
            </a:r>
            <a:r>
              <a:rPr lang="en-US" altLang="en-US" sz="2000" b="0" dirty="0" err="1">
                <a:solidFill>
                  <a:srgbClr val="333333"/>
                </a:solidFill>
              </a:rPr>
              <a:t>Mở</a:t>
            </a:r>
            <a:r>
              <a:rPr lang="en-US" altLang="en-US" sz="2000" b="0" dirty="0">
                <a:solidFill>
                  <a:srgbClr val="333333"/>
                </a:solidFill>
              </a:rPr>
              <a:t> ca </a:t>
            </a:r>
            <a:r>
              <a:rPr lang="en-US" altLang="en-US" sz="2000" b="0" dirty="0" err="1">
                <a:solidFill>
                  <a:srgbClr val="333333"/>
                </a:solidFill>
              </a:rPr>
              <a:t>sau</a:t>
            </a:r>
            <a:r>
              <a:rPr lang="en-US" altLang="en-US" sz="2000" b="0" dirty="0">
                <a:solidFill>
                  <a:srgbClr val="333333"/>
                </a:solidFill>
              </a:rPr>
              <a:t> – </a:t>
            </a:r>
            <a:r>
              <a:rPr lang="en-US" altLang="en-US" sz="2000" b="0" dirty="0" err="1">
                <a:solidFill>
                  <a:srgbClr val="333333"/>
                </a:solidFill>
              </a:rPr>
              <a:t>Tương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tự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B1</a:t>
            </a:r>
            <a:endParaRPr lang="en-US" altLang="en-US" sz="2000" b="0" dirty="0">
              <a:solidFill>
                <a:srgbClr val="333333"/>
              </a:solidFill>
            </a:endParaRPr>
          </a:p>
          <a:p>
            <a:pPr lvl="4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000" b="0" dirty="0" err="1">
                <a:solidFill>
                  <a:srgbClr val="333333"/>
                </a:solidFill>
              </a:rPr>
              <a:t>Mở</a:t>
            </a:r>
            <a:r>
              <a:rPr lang="en-US" altLang="vi-VN" sz="2000" b="0" dirty="0">
                <a:solidFill>
                  <a:srgbClr val="333333"/>
                </a:solidFill>
              </a:rPr>
              <a:t> ca </a:t>
            </a:r>
            <a:r>
              <a:rPr lang="en-US" altLang="vi-VN" sz="2000" b="0" dirty="0" err="1">
                <a:solidFill>
                  <a:srgbClr val="333333"/>
                </a:solidFill>
              </a:rPr>
              <a:t>bán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hàng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tại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EGAS</a:t>
            </a:r>
            <a:endParaRPr lang="en-US" altLang="vi-VN" sz="2000" b="0" dirty="0">
              <a:solidFill>
                <a:srgbClr val="333333"/>
              </a:solidFill>
            </a:endParaRPr>
          </a:p>
          <a:p>
            <a:pPr lvl="4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000" b="0" dirty="0" err="1">
                <a:solidFill>
                  <a:srgbClr val="333333"/>
                </a:solidFill>
              </a:rPr>
              <a:t>Kiểm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tra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danh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sách</a:t>
            </a:r>
            <a:r>
              <a:rPr lang="en-US" altLang="vi-VN" sz="2000" b="0" dirty="0">
                <a:solidFill>
                  <a:srgbClr val="333333"/>
                </a:solidFill>
              </a:rPr>
              <a:t> ca </a:t>
            </a:r>
            <a:r>
              <a:rPr lang="en-US" altLang="vi-VN" sz="2000" b="0" dirty="0" err="1">
                <a:solidFill>
                  <a:srgbClr val="333333"/>
                </a:solidFill>
              </a:rPr>
              <a:t>vòi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bơm</a:t>
            </a:r>
            <a:r>
              <a:rPr lang="en-US" altLang="vi-VN" sz="2000" b="0" dirty="0">
                <a:solidFill>
                  <a:srgbClr val="333333"/>
                </a:solidFill>
              </a:rPr>
              <a:t> (</a:t>
            </a:r>
            <a:r>
              <a:rPr lang="en-US" altLang="vi-VN" sz="2000" b="0" dirty="0" err="1">
                <a:solidFill>
                  <a:srgbClr val="333333"/>
                </a:solidFill>
              </a:rPr>
              <a:t>kiểm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tra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đồng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bộ</a:t>
            </a:r>
            <a:r>
              <a:rPr lang="en-US" altLang="vi-VN" sz="2000" b="0" dirty="0">
                <a:solidFill>
                  <a:srgbClr val="333333"/>
                </a:solidFill>
              </a:rPr>
              <a:t> ca </a:t>
            </a:r>
            <a:r>
              <a:rPr lang="en-US" altLang="vi-VN" sz="2000" b="0" dirty="0" err="1">
                <a:solidFill>
                  <a:srgbClr val="333333"/>
                </a:solidFill>
              </a:rPr>
              <a:t>bán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hàng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xuống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AGAS</a:t>
            </a:r>
            <a:r>
              <a:rPr lang="en-US" altLang="vi-VN" sz="2000" b="0" dirty="0">
                <a:solidFill>
                  <a:srgbClr val="333333"/>
                </a:solidFill>
              </a:rPr>
              <a:t>)</a:t>
            </a:r>
          </a:p>
          <a:p>
            <a:pPr marL="796925" lvl="4" indent="-39211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None/>
              <a:defRPr/>
            </a:pPr>
            <a:r>
              <a:rPr lang="en-US" altLang="vi-VN" sz="2000" b="0" i="1" dirty="0" err="1">
                <a:solidFill>
                  <a:srgbClr val="FF0000"/>
                </a:solidFill>
              </a:rPr>
              <a:t>Cân</a:t>
            </a:r>
            <a:r>
              <a:rPr lang="en-US" altLang="vi-VN" sz="2000" b="0" i="1" dirty="0">
                <a:solidFill>
                  <a:srgbClr val="FF0000"/>
                </a:solidFill>
              </a:rPr>
              <a:t> </a:t>
            </a:r>
            <a:r>
              <a:rPr lang="en-US" altLang="vi-VN" sz="2000" b="0" i="1" dirty="0" err="1">
                <a:solidFill>
                  <a:srgbClr val="FF0000"/>
                </a:solidFill>
              </a:rPr>
              <a:t>nhắc</a:t>
            </a:r>
            <a:r>
              <a:rPr lang="en-US" altLang="vi-VN" sz="2000" b="0" i="1" dirty="0">
                <a:solidFill>
                  <a:srgbClr val="FF0000"/>
                </a:solidFill>
              </a:rPr>
              <a:t> </a:t>
            </a:r>
            <a:r>
              <a:rPr lang="en-US" altLang="vi-VN" sz="2000" b="0" i="1" dirty="0" err="1">
                <a:solidFill>
                  <a:srgbClr val="FF0000"/>
                </a:solidFill>
              </a:rPr>
              <a:t>thứ</a:t>
            </a:r>
            <a:r>
              <a:rPr lang="en-US" altLang="vi-VN" sz="2000" b="0" i="1" dirty="0">
                <a:solidFill>
                  <a:srgbClr val="FF0000"/>
                </a:solidFill>
              </a:rPr>
              <a:t> </a:t>
            </a:r>
            <a:r>
              <a:rPr lang="en-US" altLang="vi-VN" sz="2000" b="0" i="1" dirty="0" err="1">
                <a:solidFill>
                  <a:srgbClr val="FF0000"/>
                </a:solidFill>
              </a:rPr>
              <a:t>tự</a:t>
            </a:r>
            <a:r>
              <a:rPr lang="en-US" altLang="vi-VN" sz="2000" b="0" i="1" dirty="0">
                <a:solidFill>
                  <a:srgbClr val="FF0000"/>
                </a:solidFill>
              </a:rPr>
              <a:t> </a:t>
            </a:r>
            <a:r>
              <a:rPr lang="en-US" altLang="vi-VN" sz="2000" b="0" i="1" dirty="0" err="1">
                <a:solidFill>
                  <a:srgbClr val="FF0000"/>
                </a:solidFill>
              </a:rPr>
              <a:t>giữa</a:t>
            </a:r>
            <a:r>
              <a:rPr lang="en-US" altLang="vi-VN" sz="2000" b="0" i="1" dirty="0">
                <a:solidFill>
                  <a:srgbClr val="FF0000"/>
                </a:solidFill>
              </a:rPr>
              <a:t> </a:t>
            </a:r>
            <a:r>
              <a:rPr lang="en-US" altLang="vi-VN" sz="2000" b="0" i="1" dirty="0" err="1">
                <a:solidFill>
                  <a:srgbClr val="FF0000"/>
                </a:solidFill>
              </a:rPr>
              <a:t>bước</a:t>
            </a:r>
            <a:r>
              <a:rPr lang="en-US" altLang="vi-VN" sz="2000" b="0" i="1" dirty="0">
                <a:solidFill>
                  <a:srgbClr val="FF0000"/>
                </a:solidFill>
              </a:rPr>
              <a:t> 3.1 </a:t>
            </a:r>
            <a:r>
              <a:rPr lang="en-US" altLang="vi-VN" sz="2000" b="0" i="1" dirty="0" err="1">
                <a:solidFill>
                  <a:srgbClr val="FF0000"/>
                </a:solidFill>
              </a:rPr>
              <a:t>và</a:t>
            </a:r>
            <a:r>
              <a:rPr lang="en-US" altLang="vi-VN" sz="2000" b="0" i="1" dirty="0">
                <a:solidFill>
                  <a:srgbClr val="FF0000"/>
                </a:solidFill>
              </a:rPr>
              <a:t> 3.2 </a:t>
            </a:r>
            <a:r>
              <a:rPr lang="en-US" altLang="vi-VN" sz="2000" b="0" i="1" dirty="0" err="1">
                <a:solidFill>
                  <a:srgbClr val="FF0000"/>
                </a:solidFill>
              </a:rPr>
              <a:t>tùy</a:t>
            </a:r>
            <a:r>
              <a:rPr lang="en-US" altLang="vi-VN" sz="2000" b="0" i="1" dirty="0">
                <a:solidFill>
                  <a:srgbClr val="FF0000"/>
                </a:solidFill>
              </a:rPr>
              <a:t> CHXD </a:t>
            </a:r>
            <a:r>
              <a:rPr lang="en-US" altLang="vi-VN" sz="2000" b="0" i="1" dirty="0" err="1">
                <a:solidFill>
                  <a:srgbClr val="FF0000"/>
                </a:solidFill>
              </a:rPr>
              <a:t>có</a:t>
            </a:r>
            <a:r>
              <a:rPr lang="en-US" altLang="vi-VN" sz="2000" b="0" i="1" dirty="0">
                <a:solidFill>
                  <a:srgbClr val="FF0000"/>
                </a:solidFill>
              </a:rPr>
              <a:t> </a:t>
            </a:r>
            <a:r>
              <a:rPr lang="en-US" altLang="vi-VN" sz="2000" b="0" i="1" dirty="0" err="1">
                <a:solidFill>
                  <a:srgbClr val="FF0000"/>
                </a:solidFill>
              </a:rPr>
              <a:t>bán</a:t>
            </a:r>
            <a:r>
              <a:rPr lang="en-US" altLang="vi-VN" sz="2000" b="0" i="1" dirty="0">
                <a:solidFill>
                  <a:srgbClr val="FF0000"/>
                </a:solidFill>
              </a:rPr>
              <a:t> ca </a:t>
            </a:r>
            <a:r>
              <a:rPr lang="en-US" altLang="vi-VN" sz="2000" b="0" i="1" dirty="0" err="1">
                <a:solidFill>
                  <a:srgbClr val="FF0000"/>
                </a:solidFill>
              </a:rPr>
              <a:t>tiếp</a:t>
            </a:r>
            <a:r>
              <a:rPr lang="en-US" altLang="vi-VN" sz="2000" b="0" i="1" dirty="0">
                <a:solidFill>
                  <a:srgbClr val="FF0000"/>
                </a:solidFill>
              </a:rPr>
              <a:t> </a:t>
            </a:r>
            <a:r>
              <a:rPr lang="en-US" altLang="vi-VN" sz="2000" b="0" i="1" dirty="0" err="1">
                <a:solidFill>
                  <a:srgbClr val="FF0000"/>
                </a:solidFill>
              </a:rPr>
              <a:t>theo</a:t>
            </a:r>
            <a:r>
              <a:rPr lang="en-US" altLang="vi-VN" sz="2000" b="0" i="1" dirty="0">
                <a:solidFill>
                  <a:srgbClr val="FF0000"/>
                </a:solidFill>
              </a:rPr>
              <a:t> </a:t>
            </a:r>
            <a:r>
              <a:rPr lang="en-US" altLang="vi-VN" sz="2000" b="0" i="1" dirty="0" err="1">
                <a:solidFill>
                  <a:srgbClr val="FF0000"/>
                </a:solidFill>
              </a:rPr>
              <a:t>ngay</a:t>
            </a:r>
            <a:r>
              <a:rPr lang="en-US" altLang="vi-VN" sz="2000" b="0" i="1" dirty="0">
                <a:solidFill>
                  <a:srgbClr val="FF0000"/>
                </a:solidFill>
              </a:rPr>
              <a:t> </a:t>
            </a:r>
            <a:r>
              <a:rPr lang="en-US" altLang="vi-VN" sz="2000" b="0" i="1" dirty="0" err="1">
                <a:solidFill>
                  <a:srgbClr val="FF0000"/>
                </a:solidFill>
              </a:rPr>
              <a:t>không</a:t>
            </a:r>
            <a:endParaRPr lang="en-US" altLang="vi-VN" sz="2000" b="0" i="1" dirty="0">
              <a:solidFill>
                <a:srgbClr val="FF0000"/>
              </a:solidFill>
            </a:endParaRPr>
          </a:p>
          <a:p>
            <a:pPr lvl="4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0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48B00"/>
              </a:buClr>
              <a:buSzPct val="120000"/>
              <a:buFont typeface="Wingdings" panose="05000000000000000000" pitchFamily="2" charset="2"/>
              <a:buNone/>
              <a:defRPr/>
            </a:pPr>
            <a:endParaRPr lang="en-US" altLang="vi-VN" sz="2400" b="0" i="1" dirty="0">
              <a:solidFill>
                <a:srgbClr val="333333"/>
              </a:solidFill>
            </a:endParaRPr>
          </a:p>
          <a:p>
            <a:pPr lvl="1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333333"/>
              </a:buClr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40981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C4B814B0-B025-488F-FD22-10CF0199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1. Quy trình ca bán hàng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85CB25-1435-0E7D-AC1E-C5014C58F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rgbClr val="333333"/>
                </a:solidFill>
              </a:rPr>
              <a:t>B4</a:t>
            </a:r>
            <a:r>
              <a:rPr lang="en-US" altLang="en-US" sz="2400" b="0" dirty="0">
                <a:solidFill>
                  <a:srgbClr val="333333"/>
                </a:solidFill>
              </a:rPr>
              <a:t>: </a:t>
            </a:r>
            <a:r>
              <a:rPr lang="en-US" altLang="en-US" sz="2400" b="0" dirty="0" err="1">
                <a:solidFill>
                  <a:srgbClr val="333333"/>
                </a:solidFill>
              </a:rPr>
              <a:t>Hoàn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thiện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dữ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liệu</a:t>
            </a:r>
            <a:r>
              <a:rPr lang="en-US" altLang="en-US" sz="2400" b="0" dirty="0">
                <a:solidFill>
                  <a:srgbClr val="333333"/>
                </a:solidFill>
              </a:rPr>
              <a:t> ca </a:t>
            </a:r>
            <a:r>
              <a:rPr lang="en-US" altLang="en-US" sz="2400" b="0" dirty="0" err="1">
                <a:solidFill>
                  <a:srgbClr val="333333"/>
                </a:solidFill>
              </a:rPr>
              <a:t>trước</a:t>
            </a:r>
            <a:r>
              <a:rPr lang="en-US" altLang="en-US" sz="2400" b="0" dirty="0">
                <a:solidFill>
                  <a:srgbClr val="333333"/>
                </a:solidFill>
              </a:rPr>
              <a:t> (</a:t>
            </a:r>
            <a:r>
              <a:rPr lang="en-US" altLang="en-US" sz="2400" b="0" dirty="0" err="1">
                <a:solidFill>
                  <a:srgbClr val="333333"/>
                </a:solidFill>
              </a:rPr>
              <a:t>nếu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chưa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đầy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đủ</a:t>
            </a:r>
            <a:r>
              <a:rPr lang="en-US" altLang="en-US" sz="2400" b="0" dirty="0">
                <a:solidFill>
                  <a:srgbClr val="333333"/>
                </a:solidFill>
              </a:rPr>
              <a:t>)</a:t>
            </a: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000" b="0" dirty="0" err="1">
                <a:solidFill>
                  <a:srgbClr val="333333"/>
                </a:solidFill>
              </a:rPr>
              <a:t>Hoàn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thiện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chứng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từ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đối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với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khách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được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xác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định</a:t>
            </a:r>
            <a:endParaRPr lang="en-US" altLang="vi-VN" sz="20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Hoàn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thiện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chứng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từ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đối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với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khách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không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lấy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hóa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đơn</a:t>
            </a:r>
            <a:endParaRPr lang="en-US" altLang="en-US" sz="2000" b="0" i="1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000" b="0" dirty="0" err="1">
                <a:solidFill>
                  <a:srgbClr val="333333"/>
                </a:solidFill>
              </a:rPr>
              <a:t>Các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công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việc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đối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soát</a:t>
            </a:r>
            <a:r>
              <a:rPr lang="en-US" altLang="vi-VN" sz="2000" b="0" dirty="0">
                <a:solidFill>
                  <a:srgbClr val="333333"/>
                </a:solidFill>
              </a:rPr>
              <a:t>, </a:t>
            </a:r>
            <a:r>
              <a:rPr lang="en-US" altLang="vi-VN" sz="2000" b="0" dirty="0" err="1">
                <a:solidFill>
                  <a:srgbClr val="333333"/>
                </a:solidFill>
              </a:rPr>
              <a:t>khác</a:t>
            </a:r>
            <a:r>
              <a:rPr lang="en-US" altLang="vi-VN" sz="2000" b="0" dirty="0">
                <a:solidFill>
                  <a:srgbClr val="333333"/>
                </a:solidFill>
              </a:rPr>
              <a:t>: </a:t>
            </a:r>
            <a:r>
              <a:rPr lang="en-US" altLang="vi-VN" sz="2000" b="0" dirty="0" err="1">
                <a:solidFill>
                  <a:srgbClr val="333333"/>
                </a:solidFill>
              </a:rPr>
              <a:t>Như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hiện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tại</a:t>
            </a:r>
            <a:endParaRPr lang="en-US" altLang="vi-VN" sz="24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3254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C4B814B0-B025-488F-FD22-10CF0199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2. Báo cáo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85CB25-1435-0E7D-AC1E-C5014C58F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>
                <a:solidFill>
                  <a:srgbClr val="333333"/>
                </a:solidFill>
              </a:rPr>
              <a:t>Báo cáo kiểm soát chứng từ gán log bơm</a:t>
            </a:r>
            <a:endParaRPr lang="en-US" altLang="en-US" sz="2400" dirty="0">
              <a:solidFill>
                <a:srgbClr val="333333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522898"/>
              </p:ext>
            </p:extLst>
          </p:nvPr>
        </p:nvGraphicFramePr>
        <p:xfrm>
          <a:off x="277813" y="1532709"/>
          <a:ext cx="8686800" cy="3735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153">
                  <a:extLst>
                    <a:ext uri="{9D8B030D-6E8A-4147-A177-3AD203B41FA5}">
                      <a16:colId xmlns:a16="http://schemas.microsoft.com/office/drawing/2014/main" val="110587503"/>
                    </a:ext>
                  </a:extLst>
                </a:gridCol>
                <a:gridCol w="4529729">
                  <a:extLst>
                    <a:ext uri="{9D8B030D-6E8A-4147-A177-3AD203B41FA5}">
                      <a16:colId xmlns:a16="http://schemas.microsoft.com/office/drawing/2014/main" val="1118283127"/>
                    </a:ext>
                  </a:extLst>
                </a:gridCol>
                <a:gridCol w="3989918">
                  <a:extLst>
                    <a:ext uri="{9D8B030D-6E8A-4147-A177-3AD203B41FA5}">
                      <a16:colId xmlns:a16="http://schemas.microsoft.com/office/drawing/2014/main" val="3016162166"/>
                    </a:ext>
                  </a:extLst>
                </a:gridCol>
              </a:tblGrid>
              <a:tr h="362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3943509910"/>
                  </a:ext>
                </a:extLst>
              </a:tr>
              <a:tr h="692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VpCty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thuế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GTGT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3138902479"/>
                  </a:ext>
                </a:extLst>
              </a:tr>
              <a:tr h="692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VpCty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KD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4154734355"/>
                  </a:ext>
                </a:extLst>
              </a:tr>
              <a:tr h="809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ký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VpCty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KD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ký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3549916884"/>
                  </a:ext>
                </a:extLst>
              </a:tr>
              <a:tr h="589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Log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bơm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Egas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Client)</a:t>
                      </a: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3478643254"/>
                  </a:ext>
                </a:extLst>
              </a:tr>
              <a:tr h="589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Log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bơm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Egas</a:t>
                      </a:r>
                      <a:r>
                        <a:rPr lang="en-US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Client)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799928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89938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1. Log </a:t>
            </a:r>
            <a:r>
              <a:rPr lang="en-US" altLang="en-US" dirty="0" err="1">
                <a:solidFill>
                  <a:schemeClr val="tx1"/>
                </a:solidFill>
              </a:rPr>
              <a:t>bơm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1486"/>
            <a:ext cx="9144000" cy="54348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rgbClr val="333333"/>
                </a:solidFill>
              </a:rPr>
              <a:t>Luôn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thuộc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quản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lý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của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một</a:t>
            </a:r>
            <a:r>
              <a:rPr lang="en-US" altLang="en-US" sz="2400" b="0" dirty="0">
                <a:solidFill>
                  <a:srgbClr val="333333"/>
                </a:solidFill>
              </a:rPr>
              <a:t> ca </a:t>
            </a:r>
            <a:r>
              <a:rPr lang="en-US" altLang="en-US" sz="2400" b="0" dirty="0" err="1">
                <a:solidFill>
                  <a:srgbClr val="333333"/>
                </a:solidFill>
              </a:rPr>
              <a:t>bán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hàng</a:t>
            </a:r>
            <a:r>
              <a:rPr lang="en-US" altLang="en-US" sz="2400" b="0" dirty="0">
                <a:solidFill>
                  <a:srgbClr val="333333"/>
                </a:solidFill>
              </a:rPr>
              <a:t> (ca </a:t>
            </a:r>
            <a:r>
              <a:rPr lang="en-US" altLang="en-US" sz="2400" b="0" dirty="0" err="1">
                <a:solidFill>
                  <a:srgbClr val="333333"/>
                </a:solidFill>
              </a:rPr>
              <a:t>của</a:t>
            </a:r>
            <a:r>
              <a:rPr lang="en-US" altLang="en-US" sz="2400" b="0" dirty="0">
                <a:solidFill>
                  <a:srgbClr val="333333"/>
                </a:solidFill>
              </a:rPr>
              <a:t> log). </a:t>
            </a:r>
          </a:p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>
                <a:solidFill>
                  <a:srgbClr val="333333"/>
                </a:solidFill>
              </a:rPr>
              <a:t>Ca </a:t>
            </a:r>
            <a:r>
              <a:rPr lang="en-US" altLang="en-US" sz="2400" b="0" dirty="0" err="1">
                <a:solidFill>
                  <a:srgbClr val="333333"/>
                </a:solidFill>
              </a:rPr>
              <a:t>của</a:t>
            </a:r>
            <a:r>
              <a:rPr lang="en-US" altLang="en-US" sz="2400" b="0" dirty="0">
                <a:solidFill>
                  <a:srgbClr val="333333"/>
                </a:solidFill>
              </a:rPr>
              <a:t> log </a:t>
            </a:r>
            <a:r>
              <a:rPr lang="en-US" altLang="en-US" sz="2400" b="0" dirty="0" err="1">
                <a:solidFill>
                  <a:srgbClr val="333333"/>
                </a:solidFill>
              </a:rPr>
              <a:t>được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xác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định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theo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>
                <a:solidFill>
                  <a:srgbClr val="FF0000"/>
                </a:solidFill>
              </a:rPr>
              <a:t>ca </a:t>
            </a:r>
            <a:r>
              <a:rPr lang="en-US" altLang="en-US" sz="2400" b="0" dirty="0" err="1">
                <a:solidFill>
                  <a:srgbClr val="FF0000"/>
                </a:solidFill>
              </a:rPr>
              <a:t>của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</a:rPr>
              <a:t>theo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</a:rPr>
              <a:t>vòi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</a:rPr>
              <a:t>bơm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</a:rPr>
              <a:t>ngay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</a:rPr>
              <a:t>khi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</a:rPr>
              <a:t>bơm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không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phụ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thuộc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vào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thông</a:t>
            </a:r>
            <a:r>
              <a:rPr lang="en-US" altLang="en-US" sz="2400" b="0" dirty="0">
                <a:solidFill>
                  <a:srgbClr val="333333"/>
                </a:solidFill>
              </a:rPr>
              <a:t> tin </a:t>
            </a:r>
            <a:r>
              <a:rPr lang="en-US" altLang="en-US" sz="2400" b="0" dirty="0" err="1">
                <a:solidFill>
                  <a:srgbClr val="333333"/>
                </a:solidFill>
              </a:rPr>
              <a:t>thanh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toán</a:t>
            </a:r>
            <a:r>
              <a:rPr lang="en-US" altLang="en-US" sz="2400" b="0" dirty="0">
                <a:solidFill>
                  <a:srgbClr val="333333"/>
                </a:solidFill>
              </a:rPr>
              <a:t>/ </a:t>
            </a:r>
            <a:r>
              <a:rPr lang="en-US" altLang="en-US" sz="2400" b="0" dirty="0" err="1">
                <a:solidFill>
                  <a:srgbClr val="333333"/>
                </a:solidFill>
              </a:rPr>
              <a:t>hạch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toán</a:t>
            </a: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>
                <a:solidFill>
                  <a:srgbClr val="333333"/>
                </a:solidFill>
              </a:rPr>
              <a:t>Ca </a:t>
            </a:r>
            <a:r>
              <a:rPr lang="en-US" altLang="en-US" sz="2400" b="0" dirty="0" err="1">
                <a:solidFill>
                  <a:srgbClr val="333333"/>
                </a:solidFill>
              </a:rPr>
              <a:t>bán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hàng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của</a:t>
            </a:r>
            <a:r>
              <a:rPr lang="en-US" altLang="en-US" sz="2400" b="0" dirty="0">
                <a:solidFill>
                  <a:srgbClr val="333333"/>
                </a:solidFill>
              </a:rPr>
              <a:t> Log </a:t>
            </a:r>
            <a:r>
              <a:rPr lang="en-US" altLang="en-US" sz="2400" b="0" dirty="0" err="1">
                <a:solidFill>
                  <a:srgbClr val="333333"/>
                </a:solidFill>
              </a:rPr>
              <a:t>bơm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và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của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chứng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từ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phải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trùng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nhau</a:t>
            </a: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400" b="0" dirty="0" err="1">
                <a:solidFill>
                  <a:srgbClr val="333333"/>
                </a:solidFill>
              </a:rPr>
              <a:t>Một</a:t>
            </a:r>
            <a:r>
              <a:rPr lang="en-US" altLang="vi-VN" sz="2400" b="0" dirty="0">
                <a:solidFill>
                  <a:srgbClr val="333333"/>
                </a:solidFill>
              </a:rPr>
              <a:t> log </a:t>
            </a:r>
            <a:r>
              <a:rPr lang="en-US" altLang="vi-VN" sz="2400" b="0" dirty="0" err="1">
                <a:solidFill>
                  <a:srgbClr val="333333"/>
                </a:solidFill>
              </a:rPr>
              <a:t>có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thể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có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thể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gán</a:t>
            </a:r>
            <a:r>
              <a:rPr lang="en-US" altLang="vi-VN" sz="2400" b="0" dirty="0">
                <a:solidFill>
                  <a:srgbClr val="333333"/>
                </a:solidFill>
              </a:rPr>
              <a:t> 0 - 1 </a:t>
            </a:r>
            <a:r>
              <a:rPr lang="en-US" altLang="vi-VN" sz="2400" b="0" dirty="0" err="1">
                <a:solidFill>
                  <a:srgbClr val="333333"/>
                </a:solidFill>
              </a:rPr>
              <a:t>chứng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từ</a:t>
            </a:r>
            <a:r>
              <a:rPr lang="en-US" altLang="vi-VN" sz="2400" b="0" dirty="0">
                <a:solidFill>
                  <a:srgbClr val="333333"/>
                </a:solidFill>
              </a:rPr>
              <a:t> (Log </a:t>
            </a:r>
            <a:r>
              <a:rPr lang="en-US" altLang="vi-VN" sz="2400" b="0" dirty="0" err="1">
                <a:solidFill>
                  <a:srgbClr val="333333"/>
                </a:solidFill>
              </a:rPr>
              <a:t>bơm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Không</a:t>
            </a:r>
            <a:r>
              <a:rPr lang="en-US" altLang="vi-VN" sz="2400" b="0" dirty="0">
                <a:solidFill>
                  <a:srgbClr val="333333"/>
                </a:solidFill>
              </a:rPr>
              <a:t>- </a:t>
            </a:r>
            <a:r>
              <a:rPr lang="en-US" altLang="vi-VN" sz="2400" b="0" dirty="0" err="1">
                <a:solidFill>
                  <a:srgbClr val="333333"/>
                </a:solidFill>
              </a:rPr>
              <a:t>Có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gán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với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chứng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từ</a:t>
            </a:r>
            <a:r>
              <a:rPr lang="en-US" altLang="vi-VN" sz="2400" b="0" dirty="0">
                <a:solidFill>
                  <a:srgbClr val="333333"/>
                </a:solidFill>
              </a:rPr>
              <a:t>) </a:t>
            </a:r>
          </a:p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333333"/>
              </a:buClr>
              <a:buSzPct val="120000"/>
              <a:buFont typeface="Wingdings" panose="05000000000000000000" pitchFamily="2" charset="2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48B00"/>
              </a:buClr>
              <a:buSzPct val="120000"/>
              <a:buFont typeface="Wingdings" panose="05000000000000000000" pitchFamily="2" charset="2"/>
              <a:buNone/>
              <a:defRPr/>
            </a:pPr>
            <a:endParaRPr lang="en-US" altLang="vi-VN" sz="2400" b="0" i="1" dirty="0">
              <a:solidFill>
                <a:srgbClr val="333333"/>
              </a:solidFill>
            </a:endParaRPr>
          </a:p>
          <a:p>
            <a:pPr lvl="1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333333"/>
              </a:buClr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77861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C4B814B0-B025-488F-FD22-10CF0199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3. Xử lý sự cố trong ca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85CB25-1435-0E7D-AC1E-C5014C58F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 err="1">
                <a:solidFill>
                  <a:srgbClr val="333333"/>
                </a:solidFill>
              </a:rPr>
              <a:t>Chốt</a:t>
            </a:r>
            <a:r>
              <a:rPr lang="en-US" altLang="en-US" sz="2400" dirty="0">
                <a:solidFill>
                  <a:srgbClr val="333333"/>
                </a:solidFill>
              </a:rPr>
              <a:t> ca </a:t>
            </a:r>
            <a:r>
              <a:rPr lang="en-US" altLang="en-US" sz="2400" dirty="0" err="1">
                <a:solidFill>
                  <a:srgbClr val="333333"/>
                </a:solidFill>
              </a:rPr>
              <a:t>khi</a:t>
            </a:r>
            <a:r>
              <a:rPr lang="en-US" altLang="en-US" sz="2400" dirty="0">
                <a:solidFill>
                  <a:srgbClr val="333333"/>
                </a:solidFill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</a:rPr>
              <a:t>thực</a:t>
            </a:r>
            <a:r>
              <a:rPr lang="en-US" altLang="en-US" sz="2400" dirty="0">
                <a:solidFill>
                  <a:srgbClr val="333333"/>
                </a:solidFill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</a:rPr>
              <a:t>tế</a:t>
            </a:r>
            <a:r>
              <a:rPr lang="en-US" altLang="en-US" sz="2400" dirty="0">
                <a:solidFill>
                  <a:srgbClr val="333333"/>
                </a:solidFill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</a:rPr>
              <a:t>chưa</a:t>
            </a:r>
            <a:r>
              <a:rPr lang="en-US" altLang="en-US" sz="2400" dirty="0">
                <a:solidFill>
                  <a:srgbClr val="333333"/>
                </a:solidFill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</a:rPr>
              <a:t>thực</a:t>
            </a:r>
            <a:r>
              <a:rPr lang="en-US" altLang="en-US" sz="2400" dirty="0">
                <a:solidFill>
                  <a:srgbClr val="333333"/>
                </a:solidFill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</a:rPr>
              <a:t>sự</a:t>
            </a:r>
            <a:r>
              <a:rPr lang="en-US" altLang="en-US" sz="2400" dirty="0">
                <a:solidFill>
                  <a:srgbClr val="333333"/>
                </a:solidFill>
              </a:rPr>
              <a:t> sang ca </a:t>
            </a:r>
            <a:r>
              <a:rPr lang="en-US" altLang="en-US" sz="2400" dirty="0" err="1">
                <a:solidFill>
                  <a:srgbClr val="333333"/>
                </a:solidFill>
              </a:rPr>
              <a:t>mới</a:t>
            </a:r>
            <a:endParaRPr lang="en-US" altLang="en-US" sz="240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000" b="0" dirty="0" err="1">
                <a:solidFill>
                  <a:srgbClr val="333333"/>
                </a:solidFill>
              </a:rPr>
              <a:t>Làm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đúng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quy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trình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hướng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dẫn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về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mở</a:t>
            </a:r>
            <a:r>
              <a:rPr lang="en-US" altLang="vi-VN" sz="2000" b="0" dirty="0">
                <a:solidFill>
                  <a:srgbClr val="333333"/>
                </a:solidFill>
              </a:rPr>
              <a:t> ca </a:t>
            </a:r>
            <a:r>
              <a:rPr lang="en-US" altLang="vi-VN" sz="2000" b="0" dirty="0" err="1">
                <a:solidFill>
                  <a:srgbClr val="333333"/>
                </a:solidFill>
              </a:rPr>
              <a:t>và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chốt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vòi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bơm</a:t>
            </a:r>
            <a:endParaRPr lang="en-US" altLang="vi-VN" sz="20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Mở</a:t>
            </a:r>
            <a:r>
              <a:rPr lang="en-US" altLang="en-US" sz="2000" b="0" dirty="0">
                <a:solidFill>
                  <a:srgbClr val="333333"/>
                </a:solidFill>
              </a:rPr>
              <a:t> ca </a:t>
            </a:r>
            <a:r>
              <a:rPr lang="en-US" altLang="en-US" sz="2000" b="0" dirty="0" err="1">
                <a:solidFill>
                  <a:srgbClr val="333333"/>
                </a:solidFill>
              </a:rPr>
              <a:t>mới</a:t>
            </a:r>
            <a:r>
              <a:rPr lang="en-US" altLang="en-US" sz="2000" b="0" dirty="0">
                <a:solidFill>
                  <a:srgbClr val="333333"/>
                </a:solidFill>
              </a:rPr>
              <a:t> (</a:t>
            </a:r>
            <a:r>
              <a:rPr lang="en-US" altLang="en-US" sz="2000" b="0" dirty="0" err="1">
                <a:solidFill>
                  <a:srgbClr val="333333"/>
                </a:solidFill>
              </a:rPr>
              <a:t>tương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tự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thay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đổi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giá</a:t>
            </a:r>
            <a:r>
              <a:rPr lang="en-US" altLang="en-US" sz="2000" b="0" dirty="0">
                <a:solidFill>
                  <a:srgbClr val="333333"/>
                </a:solidFill>
              </a:rPr>
              <a:t>)</a:t>
            </a: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rgbClr val="333333"/>
                </a:solidFill>
              </a:rPr>
              <a:t>Log </a:t>
            </a:r>
            <a:r>
              <a:rPr lang="en-US" altLang="en-US" sz="2400" dirty="0" err="1">
                <a:solidFill>
                  <a:srgbClr val="333333"/>
                </a:solidFill>
              </a:rPr>
              <a:t>bơm</a:t>
            </a:r>
            <a:r>
              <a:rPr lang="en-US" altLang="en-US" sz="2400" dirty="0">
                <a:solidFill>
                  <a:srgbClr val="333333"/>
                </a:solidFill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</a:rPr>
              <a:t>có</a:t>
            </a:r>
            <a:r>
              <a:rPr lang="en-US" altLang="en-US" sz="2400" dirty="0">
                <a:solidFill>
                  <a:srgbClr val="333333"/>
                </a:solidFill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</a:rPr>
              <a:t>mã</a:t>
            </a:r>
            <a:r>
              <a:rPr lang="en-US" altLang="en-US" sz="2400" dirty="0">
                <a:solidFill>
                  <a:srgbClr val="333333"/>
                </a:solidFill>
              </a:rPr>
              <a:t> ca </a:t>
            </a:r>
            <a:r>
              <a:rPr lang="en-US" altLang="en-US" sz="2400" dirty="0" err="1">
                <a:solidFill>
                  <a:srgbClr val="333333"/>
                </a:solidFill>
              </a:rPr>
              <a:t>trống</a:t>
            </a:r>
            <a:r>
              <a:rPr lang="en-US" altLang="en-US" sz="2400" dirty="0">
                <a:solidFill>
                  <a:srgbClr val="333333"/>
                </a:solidFill>
              </a:rPr>
              <a:t>:</a:t>
            </a: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000" b="0" dirty="0" err="1">
                <a:solidFill>
                  <a:srgbClr val="333333"/>
                </a:solidFill>
              </a:rPr>
              <a:t>Làm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đúng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quy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trình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hướng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dẫn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về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mở</a:t>
            </a:r>
            <a:r>
              <a:rPr lang="en-US" altLang="vi-VN" sz="2000" b="0" dirty="0">
                <a:solidFill>
                  <a:srgbClr val="333333"/>
                </a:solidFill>
              </a:rPr>
              <a:t> ca </a:t>
            </a:r>
            <a:r>
              <a:rPr lang="en-US" altLang="vi-VN" sz="2000" b="0" dirty="0" err="1">
                <a:solidFill>
                  <a:srgbClr val="333333"/>
                </a:solidFill>
              </a:rPr>
              <a:t>và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chốt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vòi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bơm</a:t>
            </a:r>
            <a:endParaRPr lang="en-US" altLang="vi-VN" sz="20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000" b="0" dirty="0" err="1">
                <a:solidFill>
                  <a:srgbClr val="333333"/>
                </a:solidFill>
              </a:rPr>
              <a:t>Sử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dụng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chức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năng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dirty="0" err="1">
                <a:solidFill>
                  <a:srgbClr val="333333"/>
                </a:solidFill>
              </a:rPr>
              <a:t>Áp</a:t>
            </a:r>
            <a:r>
              <a:rPr lang="en-US" altLang="vi-VN" sz="2000" dirty="0">
                <a:solidFill>
                  <a:srgbClr val="333333"/>
                </a:solidFill>
              </a:rPr>
              <a:t> ca </a:t>
            </a:r>
            <a:r>
              <a:rPr lang="en-US" altLang="vi-VN" sz="2000" dirty="0" err="1">
                <a:solidFill>
                  <a:srgbClr val="333333"/>
                </a:solidFill>
              </a:rPr>
              <a:t>thủ</a:t>
            </a:r>
            <a:r>
              <a:rPr lang="en-US" altLang="vi-VN" sz="2000" dirty="0">
                <a:solidFill>
                  <a:srgbClr val="333333"/>
                </a:solidFill>
              </a:rPr>
              <a:t> </a:t>
            </a:r>
            <a:r>
              <a:rPr lang="en-US" altLang="vi-VN" sz="2000" dirty="0" err="1">
                <a:solidFill>
                  <a:srgbClr val="333333"/>
                </a:solidFill>
              </a:rPr>
              <a:t>công</a:t>
            </a:r>
            <a:r>
              <a:rPr lang="en-US" altLang="vi-VN" sz="2000" dirty="0">
                <a:solidFill>
                  <a:srgbClr val="333333"/>
                </a:solidFill>
              </a:rPr>
              <a:t> </a:t>
            </a:r>
            <a:r>
              <a:rPr lang="en-US" altLang="vi-VN" sz="2000" dirty="0" err="1">
                <a:solidFill>
                  <a:srgbClr val="333333"/>
                </a:solidFill>
              </a:rPr>
              <a:t>cho</a:t>
            </a:r>
            <a:r>
              <a:rPr lang="en-US" altLang="vi-VN" sz="2000" dirty="0">
                <a:solidFill>
                  <a:srgbClr val="333333"/>
                </a:solidFill>
              </a:rPr>
              <a:t> log </a:t>
            </a:r>
            <a:r>
              <a:rPr lang="en-US" altLang="vi-VN" sz="2000" dirty="0" err="1">
                <a:solidFill>
                  <a:srgbClr val="333333"/>
                </a:solidFill>
              </a:rPr>
              <a:t>bơm</a:t>
            </a:r>
            <a:r>
              <a:rPr lang="en-US" altLang="vi-VN" sz="200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khi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cần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chuyển</a:t>
            </a:r>
            <a:r>
              <a:rPr lang="en-US" altLang="vi-VN" sz="2000" b="0" dirty="0">
                <a:solidFill>
                  <a:srgbClr val="333333"/>
                </a:solidFill>
              </a:rPr>
              <a:t> Log </a:t>
            </a:r>
            <a:r>
              <a:rPr lang="en-US" altLang="vi-VN" sz="2000" b="0" dirty="0" err="1">
                <a:solidFill>
                  <a:srgbClr val="333333"/>
                </a:solidFill>
              </a:rPr>
              <a:t>bơm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về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đúng</a:t>
            </a:r>
            <a:r>
              <a:rPr lang="en-US" altLang="vi-VN" sz="2000" b="0" dirty="0">
                <a:solidFill>
                  <a:srgbClr val="333333"/>
                </a:solidFill>
              </a:rPr>
              <a:t> ca</a:t>
            </a:r>
            <a:endParaRPr lang="en-US" altLang="vi-VN" sz="20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56837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C4B814B0-B025-488F-FD22-10CF0199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3. Xử lý sự cố trong ca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85CB25-1435-0E7D-AC1E-C5014C58F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400" dirty="0" err="1">
                <a:solidFill>
                  <a:srgbClr val="333333"/>
                </a:solidFill>
              </a:rPr>
              <a:t>Áp</a:t>
            </a:r>
            <a:r>
              <a:rPr lang="en-US" altLang="vi-VN" sz="2400" dirty="0">
                <a:solidFill>
                  <a:srgbClr val="333333"/>
                </a:solidFill>
              </a:rPr>
              <a:t> ca </a:t>
            </a:r>
            <a:r>
              <a:rPr lang="en-US" altLang="vi-VN" sz="2400" dirty="0" err="1">
                <a:solidFill>
                  <a:srgbClr val="333333"/>
                </a:solidFill>
              </a:rPr>
              <a:t>thủ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công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cho</a:t>
            </a:r>
            <a:r>
              <a:rPr lang="en-US" altLang="vi-VN" sz="2400" dirty="0">
                <a:solidFill>
                  <a:srgbClr val="333333"/>
                </a:solidFill>
              </a:rPr>
              <a:t> Log </a:t>
            </a:r>
            <a:r>
              <a:rPr lang="en-US" altLang="vi-VN" sz="2400" dirty="0" err="1">
                <a:solidFill>
                  <a:srgbClr val="333333"/>
                </a:solidFill>
              </a:rPr>
              <a:t>bơm</a:t>
            </a:r>
            <a:endParaRPr lang="en-US" altLang="vi-VN" sz="240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Mục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đích</a:t>
            </a:r>
            <a:r>
              <a:rPr lang="en-US" altLang="en-US" sz="2000" b="0" dirty="0">
                <a:solidFill>
                  <a:srgbClr val="333333"/>
                </a:solidFill>
              </a:rPr>
              <a:t>: </a:t>
            </a:r>
            <a:r>
              <a:rPr lang="en-US" altLang="en-US" sz="2000" b="0" dirty="0" err="1">
                <a:solidFill>
                  <a:srgbClr val="333333"/>
                </a:solidFill>
              </a:rPr>
              <a:t>Thay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đổi</a:t>
            </a:r>
            <a:r>
              <a:rPr lang="en-US" altLang="en-US" sz="2000" b="0" dirty="0">
                <a:solidFill>
                  <a:srgbClr val="333333"/>
                </a:solidFill>
              </a:rPr>
              <a:t> ca </a:t>
            </a:r>
            <a:r>
              <a:rPr lang="en-US" altLang="en-US" sz="2000" b="0" dirty="0" err="1">
                <a:solidFill>
                  <a:srgbClr val="333333"/>
                </a:solidFill>
              </a:rPr>
              <a:t>cho</a:t>
            </a:r>
            <a:r>
              <a:rPr lang="en-US" altLang="en-US" sz="2000" b="0" dirty="0">
                <a:solidFill>
                  <a:srgbClr val="333333"/>
                </a:solidFill>
              </a:rPr>
              <a:t> log </a:t>
            </a:r>
            <a:r>
              <a:rPr lang="en-US" altLang="en-US" sz="2000" b="0" dirty="0" err="1">
                <a:solidFill>
                  <a:srgbClr val="333333"/>
                </a:solidFill>
              </a:rPr>
              <a:t>bơm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</a:p>
          <a:p>
            <a:pPr lvl="3" eaLnBrk="1" hangingPunct="1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Điều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kiện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thực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hiện</a:t>
            </a:r>
            <a:r>
              <a:rPr lang="en-US" altLang="en-US" sz="2000" b="0" dirty="0">
                <a:solidFill>
                  <a:srgbClr val="333333"/>
                </a:solidFill>
              </a:rPr>
              <a:t>: </a:t>
            </a:r>
          </a:p>
          <a:p>
            <a:pPr lvl="4" eaLnBrk="1" hangingPunct="1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>
                <a:solidFill>
                  <a:srgbClr val="333333"/>
                </a:solidFill>
              </a:rPr>
              <a:t>Ca đi </a:t>
            </a:r>
            <a:r>
              <a:rPr lang="en-US" altLang="en-US" sz="2000" b="0" dirty="0" err="1">
                <a:solidFill>
                  <a:srgbClr val="333333"/>
                </a:solidFill>
              </a:rPr>
              <a:t>và</a:t>
            </a:r>
            <a:r>
              <a:rPr lang="en-US" altLang="en-US" sz="2000" b="0" dirty="0">
                <a:solidFill>
                  <a:srgbClr val="333333"/>
                </a:solidFill>
              </a:rPr>
              <a:t> ca </a:t>
            </a:r>
            <a:r>
              <a:rPr lang="en-US" altLang="en-US" sz="2000" b="0" dirty="0" err="1">
                <a:solidFill>
                  <a:srgbClr val="333333"/>
                </a:solidFill>
              </a:rPr>
              <a:t>đến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cần</a:t>
            </a:r>
            <a:r>
              <a:rPr lang="en-US" altLang="en-US" sz="2000" b="0" dirty="0">
                <a:solidFill>
                  <a:srgbClr val="333333"/>
                </a:solidFill>
              </a:rPr>
              <a:t> ở </a:t>
            </a:r>
            <a:r>
              <a:rPr lang="en-US" altLang="en-US" sz="2000" b="0" dirty="0" err="1">
                <a:solidFill>
                  <a:srgbClr val="333333"/>
                </a:solidFill>
              </a:rPr>
              <a:t>trạng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thái</a:t>
            </a:r>
            <a:r>
              <a:rPr lang="en-US" altLang="en-US" sz="2000" b="0" dirty="0">
                <a:solidFill>
                  <a:srgbClr val="333333"/>
                </a:solidFill>
              </a:rPr>
              <a:t> = </a:t>
            </a:r>
            <a:r>
              <a:rPr lang="en-US" altLang="en-US" sz="2000" b="0" dirty="0" err="1">
                <a:solidFill>
                  <a:srgbClr val="333333"/>
                </a:solidFill>
              </a:rPr>
              <a:t>Mở</a:t>
            </a:r>
            <a:r>
              <a:rPr lang="en-US" altLang="en-US" sz="2000" b="0" dirty="0">
                <a:solidFill>
                  <a:srgbClr val="333333"/>
                </a:solidFill>
              </a:rPr>
              <a:t> ca</a:t>
            </a:r>
          </a:p>
          <a:p>
            <a:pPr lvl="4" eaLnBrk="1" hangingPunct="1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>
                <a:solidFill>
                  <a:srgbClr val="333333"/>
                </a:solidFill>
              </a:rPr>
              <a:t>Log </a:t>
            </a:r>
            <a:r>
              <a:rPr lang="en-US" altLang="en-US" sz="2000" b="0" dirty="0" err="1">
                <a:solidFill>
                  <a:srgbClr val="333333"/>
                </a:solidFill>
              </a:rPr>
              <a:t>bơm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chưa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được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gán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chứng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từ</a:t>
            </a:r>
            <a:endParaRPr lang="en-US" altLang="en-US" sz="20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/>
              <a:t>Quyền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thao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tác</a:t>
            </a:r>
            <a:r>
              <a:rPr lang="en-US" altLang="en-US" sz="2000" b="0" dirty="0"/>
              <a:t>: </a:t>
            </a:r>
            <a:r>
              <a:rPr lang="en-US" altLang="en-US" sz="2000" b="0" dirty="0" err="1"/>
              <a:t>CHT</a:t>
            </a:r>
            <a:r>
              <a:rPr lang="en-US" altLang="en-US" sz="2000" b="0" dirty="0"/>
              <a:t> (</a:t>
            </a:r>
            <a:r>
              <a:rPr lang="en-US" altLang="en-US" sz="2000" b="0" dirty="0" err="1"/>
              <a:t>được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gán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quyền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CH3</a:t>
            </a:r>
            <a:r>
              <a:rPr lang="en-US" altLang="en-US" sz="2000" b="0" dirty="0"/>
              <a:t>)</a:t>
            </a:r>
            <a:endParaRPr lang="en-US" altLang="en-US" sz="2400" b="0" dirty="0"/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vi-VN" sz="2000" b="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53000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C4B814B0-B025-488F-FD22-10CF0199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3. Xử lý sự cố trong ca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85CB25-1435-0E7D-AC1E-C5014C58F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400" dirty="0" err="1">
                <a:solidFill>
                  <a:srgbClr val="333333"/>
                </a:solidFill>
              </a:rPr>
              <a:t>Áp</a:t>
            </a:r>
            <a:r>
              <a:rPr lang="en-US" altLang="vi-VN" sz="2400" dirty="0">
                <a:solidFill>
                  <a:srgbClr val="333333"/>
                </a:solidFill>
              </a:rPr>
              <a:t> ca </a:t>
            </a:r>
            <a:r>
              <a:rPr lang="en-US" altLang="vi-VN" sz="2400" dirty="0" err="1">
                <a:solidFill>
                  <a:srgbClr val="333333"/>
                </a:solidFill>
              </a:rPr>
              <a:t>thủ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công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cho</a:t>
            </a:r>
            <a:r>
              <a:rPr lang="en-US" altLang="vi-VN" sz="2400" dirty="0">
                <a:solidFill>
                  <a:srgbClr val="333333"/>
                </a:solidFill>
              </a:rPr>
              <a:t> Log </a:t>
            </a:r>
            <a:r>
              <a:rPr lang="en-US" altLang="vi-VN" sz="2400" dirty="0" err="1">
                <a:solidFill>
                  <a:srgbClr val="333333"/>
                </a:solidFill>
              </a:rPr>
              <a:t>bơm</a:t>
            </a:r>
            <a:endParaRPr lang="en-US" altLang="vi-VN" sz="240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vi-VN" sz="2000" b="0" dirty="0">
              <a:solidFill>
                <a:srgbClr val="3333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17" y="1521244"/>
            <a:ext cx="8347166" cy="42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49559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C4B814B0-B025-488F-FD22-10CF0199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3. </a:t>
            </a:r>
            <a:r>
              <a:rPr lang="en-US" altLang="en-US" dirty="0" err="1">
                <a:solidFill>
                  <a:schemeClr val="tx1"/>
                </a:solidFill>
              </a:rPr>
              <a:t>Xử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lý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sự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cố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trong</a:t>
            </a:r>
            <a:r>
              <a:rPr lang="en-US" altLang="en-US" dirty="0">
                <a:solidFill>
                  <a:schemeClr val="tx1"/>
                </a:solidFill>
              </a:rPr>
              <a:t> ca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85CB25-1435-0E7D-AC1E-C5014C58F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 err="1">
                <a:solidFill>
                  <a:srgbClr val="333333"/>
                </a:solidFill>
              </a:rPr>
              <a:t>Mất</a:t>
            </a:r>
            <a:r>
              <a:rPr lang="en-US" altLang="en-US" sz="2400" dirty="0">
                <a:solidFill>
                  <a:srgbClr val="333333"/>
                </a:solidFill>
              </a:rPr>
              <a:t> log </a:t>
            </a:r>
            <a:r>
              <a:rPr lang="en-US" altLang="en-US" sz="2400" dirty="0" err="1">
                <a:solidFill>
                  <a:srgbClr val="333333"/>
                </a:solidFill>
              </a:rPr>
              <a:t>bơm</a:t>
            </a:r>
            <a:r>
              <a:rPr lang="en-US" altLang="en-US" sz="2400" dirty="0">
                <a:solidFill>
                  <a:srgbClr val="333333"/>
                </a:solidFill>
              </a:rPr>
              <a:t>/ </a:t>
            </a:r>
            <a:r>
              <a:rPr lang="en-US" altLang="en-US" sz="2400" dirty="0" err="1">
                <a:solidFill>
                  <a:srgbClr val="333333"/>
                </a:solidFill>
              </a:rPr>
              <a:t>Mất</a:t>
            </a:r>
            <a:r>
              <a:rPr lang="en-US" altLang="en-US" sz="2400" dirty="0">
                <a:solidFill>
                  <a:srgbClr val="333333"/>
                </a:solidFill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</a:rPr>
              <a:t>kết</a:t>
            </a:r>
            <a:r>
              <a:rPr lang="en-US" altLang="en-US" sz="2400" dirty="0">
                <a:solidFill>
                  <a:srgbClr val="333333"/>
                </a:solidFill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</a:rPr>
              <a:t>nối</a:t>
            </a:r>
            <a:r>
              <a:rPr lang="en-US" altLang="en-US" sz="2400" dirty="0">
                <a:solidFill>
                  <a:srgbClr val="333333"/>
                </a:solidFill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</a:rPr>
              <a:t>EGAS</a:t>
            </a:r>
            <a:r>
              <a:rPr lang="en-US" altLang="en-US" sz="2400" dirty="0">
                <a:solidFill>
                  <a:srgbClr val="333333"/>
                </a:solidFill>
              </a:rPr>
              <a:t> - </a:t>
            </a:r>
            <a:r>
              <a:rPr lang="en-US" altLang="en-US" sz="2400" dirty="0" err="1">
                <a:solidFill>
                  <a:srgbClr val="333333"/>
                </a:solidFill>
              </a:rPr>
              <a:t>AGAS</a:t>
            </a:r>
            <a:r>
              <a:rPr lang="en-US" altLang="en-US" sz="2400" dirty="0">
                <a:solidFill>
                  <a:srgbClr val="333333"/>
                </a:solidFill>
              </a:rPr>
              <a:t>:</a:t>
            </a: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000" b="0" dirty="0" err="1">
                <a:solidFill>
                  <a:srgbClr val="333333"/>
                </a:solidFill>
              </a:rPr>
              <a:t>Nếu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khách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lấy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hóa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đơn</a:t>
            </a:r>
            <a:r>
              <a:rPr lang="en-US" altLang="vi-VN" sz="2000" b="0" dirty="0">
                <a:solidFill>
                  <a:srgbClr val="333333"/>
                </a:solidFill>
              </a:rPr>
              <a:t>: </a:t>
            </a:r>
            <a:r>
              <a:rPr lang="en-US" altLang="vi-VN" sz="2000" b="0" dirty="0" err="1">
                <a:solidFill>
                  <a:srgbClr val="333333"/>
                </a:solidFill>
              </a:rPr>
              <a:t>Phát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hành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hóa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đơn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không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gán</a:t>
            </a:r>
            <a:r>
              <a:rPr lang="en-US" altLang="vi-VN" sz="2000" b="0" dirty="0">
                <a:solidFill>
                  <a:srgbClr val="333333"/>
                </a:solidFill>
              </a:rPr>
              <a:t> log, </a:t>
            </a:r>
            <a:r>
              <a:rPr lang="en-US" altLang="vi-VN" sz="2000" b="0" dirty="0" err="1">
                <a:solidFill>
                  <a:srgbClr val="333333"/>
                </a:solidFill>
              </a:rPr>
              <a:t>Nhập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lý</a:t>
            </a:r>
            <a:r>
              <a:rPr lang="en-US" altLang="vi-VN" sz="2000" b="0" dirty="0">
                <a:solidFill>
                  <a:srgbClr val="333333"/>
                </a:solidFill>
              </a:rPr>
              <a:t> do.</a:t>
            </a: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Khách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không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lấy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hóa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đơn</a:t>
            </a:r>
            <a:r>
              <a:rPr lang="en-US" altLang="vi-VN" sz="2000" b="0" dirty="0">
                <a:solidFill>
                  <a:srgbClr val="333333"/>
                </a:solidFill>
              </a:rPr>
              <a:t>: </a:t>
            </a:r>
            <a:r>
              <a:rPr lang="en-US" altLang="vi-VN" sz="2000" b="0" dirty="0" err="1">
                <a:solidFill>
                  <a:srgbClr val="333333"/>
                </a:solidFill>
              </a:rPr>
              <a:t>Xuất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vào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Tcode</a:t>
            </a:r>
            <a:r>
              <a:rPr lang="en-US" altLang="vi-VN" sz="2000" b="0" dirty="0">
                <a:solidFill>
                  <a:srgbClr val="333333"/>
                </a:solidFill>
              </a:rPr>
              <a:t> 490/ 493</a:t>
            </a:r>
          </a:p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>
                <a:solidFill>
                  <a:srgbClr val="333333"/>
                </a:solidFill>
              </a:rPr>
              <a:t>EGAS </a:t>
            </a:r>
            <a:r>
              <a:rPr lang="en-US" altLang="en-US" sz="2400" dirty="0">
                <a:solidFill>
                  <a:srgbClr val="333333"/>
                </a:solidFill>
              </a:rPr>
              <a:t>Client </a:t>
            </a:r>
            <a:r>
              <a:rPr lang="en-US" altLang="en-US" sz="2400" dirty="0" err="1">
                <a:solidFill>
                  <a:srgbClr val="333333"/>
                </a:solidFill>
              </a:rPr>
              <a:t>hỏng</a:t>
            </a:r>
            <a:r>
              <a:rPr lang="en-US" altLang="en-US" sz="2400" dirty="0">
                <a:solidFill>
                  <a:srgbClr val="333333"/>
                </a:solidFill>
              </a:rPr>
              <a:t>: </a:t>
            </a:r>
            <a:r>
              <a:rPr lang="en-US" altLang="vi-VN" sz="2400" b="0" dirty="0" err="1">
                <a:solidFill>
                  <a:srgbClr val="333333"/>
                </a:solidFill>
              </a:rPr>
              <a:t>Thực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hiện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tại</a:t>
            </a:r>
            <a:r>
              <a:rPr lang="en-US" altLang="vi-VN" sz="2400" b="0" dirty="0">
                <a:solidFill>
                  <a:srgbClr val="333333"/>
                </a:solidFill>
              </a:rPr>
              <a:t> </a:t>
            </a:r>
            <a:r>
              <a:rPr lang="en-US" altLang="vi-VN" sz="2400" b="0" dirty="0" err="1">
                <a:solidFill>
                  <a:srgbClr val="333333"/>
                </a:solidFill>
              </a:rPr>
              <a:t>EGAS</a:t>
            </a:r>
            <a:r>
              <a:rPr lang="en-US" altLang="vi-VN" sz="2400" b="0" dirty="0">
                <a:solidFill>
                  <a:srgbClr val="333333"/>
                </a:solidFill>
              </a:rPr>
              <a:t> Center</a:t>
            </a:r>
          </a:p>
          <a:p>
            <a:pPr marL="1319213" lvl="3" indent="0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None/>
              <a:defRPr/>
            </a:pPr>
            <a:endParaRPr lang="en-US" altLang="vi-VN" sz="2000" b="0" i="1" dirty="0">
              <a:solidFill>
                <a:srgbClr val="333333"/>
              </a:solidFill>
            </a:endParaRPr>
          </a:p>
          <a:p>
            <a:pPr lvl="1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333333"/>
              </a:buClr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75018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C4B814B0-B025-488F-FD22-10CF0199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75782" cy="8636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 3. </a:t>
            </a:r>
            <a:r>
              <a:rPr lang="en-US" altLang="en-US" sz="3200" dirty="0" err="1">
                <a:solidFill>
                  <a:schemeClr val="tx1"/>
                </a:solidFill>
              </a:rPr>
              <a:t>Xử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lý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sự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cố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trong</a:t>
            </a:r>
            <a:r>
              <a:rPr lang="en-US" altLang="en-US" sz="3200" dirty="0">
                <a:solidFill>
                  <a:schemeClr val="tx1"/>
                </a:solidFill>
              </a:rPr>
              <a:t> ca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85CB25-1435-0E7D-AC1E-C5014C58F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 err="1">
                <a:solidFill>
                  <a:srgbClr val="333333"/>
                </a:solidFill>
              </a:rPr>
              <a:t>Thay</a:t>
            </a:r>
            <a:r>
              <a:rPr lang="en-US" altLang="en-US" sz="2400" dirty="0">
                <a:solidFill>
                  <a:srgbClr val="333333"/>
                </a:solidFill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</a:rPr>
              <a:t>đổi</a:t>
            </a:r>
            <a:r>
              <a:rPr lang="en-US" altLang="en-US" sz="2400" dirty="0">
                <a:solidFill>
                  <a:srgbClr val="333333"/>
                </a:solidFill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</a:rPr>
              <a:t>vòi</a:t>
            </a:r>
            <a:r>
              <a:rPr lang="en-US" altLang="en-US" sz="2400" dirty="0">
                <a:solidFill>
                  <a:srgbClr val="333333"/>
                </a:solidFill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</a:rPr>
              <a:t>bơm</a:t>
            </a:r>
            <a:r>
              <a:rPr lang="en-US" altLang="en-US" sz="2400" dirty="0">
                <a:solidFill>
                  <a:srgbClr val="333333"/>
                </a:solidFill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</a:rPr>
              <a:t>trong</a:t>
            </a:r>
            <a:r>
              <a:rPr lang="en-US" altLang="en-US" sz="2400" dirty="0">
                <a:solidFill>
                  <a:srgbClr val="333333"/>
                </a:solidFill>
              </a:rPr>
              <a:t> ca </a:t>
            </a:r>
            <a:r>
              <a:rPr lang="en-US" altLang="en-US" sz="2400" dirty="0" err="1">
                <a:solidFill>
                  <a:srgbClr val="333333"/>
                </a:solidFill>
              </a:rPr>
              <a:t>bán</a:t>
            </a:r>
            <a:r>
              <a:rPr lang="en-US" altLang="en-US" sz="2400" dirty="0">
                <a:solidFill>
                  <a:srgbClr val="333333"/>
                </a:solidFill>
              </a:rPr>
              <a:t> </a:t>
            </a:r>
            <a:r>
              <a:rPr lang="en-US" altLang="en-US" sz="2400" dirty="0" err="1">
                <a:solidFill>
                  <a:srgbClr val="333333"/>
                </a:solidFill>
              </a:rPr>
              <a:t>hàng</a:t>
            </a:r>
            <a:endParaRPr lang="en-US" altLang="en-US" sz="240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None/>
              <a:defRPr/>
            </a:pPr>
            <a:r>
              <a:rPr lang="en-US" altLang="en-US" sz="2400" b="0" dirty="0">
                <a:solidFill>
                  <a:srgbClr val="333333"/>
                </a:solidFill>
              </a:rPr>
              <a:t>	B1: </a:t>
            </a:r>
            <a:r>
              <a:rPr lang="en-US" altLang="en-US" sz="2400" b="0" dirty="0" err="1">
                <a:solidFill>
                  <a:srgbClr val="333333"/>
                </a:solidFill>
              </a:rPr>
              <a:t>Cửa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hàng</a:t>
            </a:r>
            <a:r>
              <a:rPr lang="en-US" altLang="en-US" sz="2400" b="0" dirty="0">
                <a:solidFill>
                  <a:srgbClr val="333333"/>
                </a:solidFill>
              </a:rPr>
              <a:t> – </a:t>
            </a:r>
            <a:r>
              <a:rPr lang="en-US" altLang="en-US" sz="2400" b="0" dirty="0" err="1">
                <a:solidFill>
                  <a:srgbClr val="333333"/>
                </a:solidFill>
              </a:rPr>
              <a:t>Trước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khi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đổi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vòi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bơm</a:t>
            </a:r>
            <a:endParaRPr lang="en-US" altLang="en-US" sz="24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000" b="0" dirty="0" err="1">
                <a:solidFill>
                  <a:srgbClr val="333333"/>
                </a:solidFill>
              </a:rPr>
              <a:t>Chốt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vòi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</a:rPr>
              <a:t>bơm</a:t>
            </a:r>
            <a:r>
              <a:rPr lang="en-US" altLang="vi-VN" sz="2000" b="0" dirty="0">
                <a:solidFill>
                  <a:srgbClr val="333333"/>
                </a:solidFill>
              </a:rPr>
              <a:t> 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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Đóng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ca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bán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hàng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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Mở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ca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mới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(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chỉ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nhận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những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vòi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bơm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không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thay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đổi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) </a:t>
            </a:r>
          </a:p>
          <a:p>
            <a:pPr marL="568325" lvl="2" indent="0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None/>
              <a:defRPr/>
            </a:pPr>
            <a:r>
              <a:rPr lang="en-US" altLang="en-US" sz="2400" b="0" dirty="0">
                <a:solidFill>
                  <a:srgbClr val="333333"/>
                </a:solidFill>
              </a:rPr>
              <a:t>	B2: </a:t>
            </a:r>
            <a:r>
              <a:rPr lang="en-US" altLang="en-US" sz="2400" b="0" dirty="0" err="1">
                <a:solidFill>
                  <a:srgbClr val="333333"/>
                </a:solidFill>
              </a:rPr>
              <a:t>Văn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phòng</a:t>
            </a:r>
            <a:endParaRPr lang="en-US" altLang="vi-VN" sz="2000" b="0" dirty="0">
              <a:solidFill>
                <a:srgbClr val="333333"/>
              </a:solidFill>
              <a:sym typeface="Wingdings" panose="05000000000000000000" pitchFamily="2" charset="2"/>
            </a:endParaRP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Thực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hiện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đổi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vòi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bơm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: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Như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quy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trình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hiện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0">
                <a:solidFill>
                  <a:srgbClr val="333333"/>
                </a:solidFill>
                <a:sym typeface="Wingdings" panose="05000000000000000000" pitchFamily="2" charset="2"/>
              </a:rPr>
              <a:t>tại</a:t>
            </a:r>
            <a:endParaRPr lang="en-US" altLang="vi-VN" sz="2000" b="0" dirty="0">
              <a:solidFill>
                <a:srgbClr val="333333"/>
              </a:solidFill>
              <a:sym typeface="Wingdings" panose="05000000000000000000" pitchFamily="2" charset="2"/>
            </a:endParaRPr>
          </a:p>
          <a:p>
            <a:pPr marL="568325" lvl="2" indent="0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None/>
              <a:defRPr/>
            </a:pPr>
            <a:r>
              <a:rPr lang="en-US" altLang="en-US" sz="2400" b="0" dirty="0">
                <a:solidFill>
                  <a:srgbClr val="333333"/>
                </a:solidFill>
              </a:rPr>
              <a:t>	B3: </a:t>
            </a:r>
            <a:r>
              <a:rPr lang="en-US" altLang="en-US" sz="2400" b="0" dirty="0" err="1">
                <a:solidFill>
                  <a:srgbClr val="333333"/>
                </a:solidFill>
              </a:rPr>
              <a:t>Cửa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hàng</a:t>
            </a:r>
            <a:r>
              <a:rPr lang="en-US" altLang="en-US" sz="2400" b="0" dirty="0">
                <a:solidFill>
                  <a:srgbClr val="333333"/>
                </a:solidFill>
              </a:rPr>
              <a:t> – </a:t>
            </a:r>
            <a:r>
              <a:rPr lang="en-US" altLang="en-US" sz="2400" b="0" dirty="0" err="1">
                <a:solidFill>
                  <a:srgbClr val="333333"/>
                </a:solidFill>
              </a:rPr>
              <a:t>Sau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khi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đổi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vòi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bơm</a:t>
            </a:r>
            <a:endParaRPr lang="en-US" altLang="vi-VN" b="0" dirty="0">
              <a:solidFill>
                <a:srgbClr val="333333"/>
              </a:solidFill>
              <a:sym typeface="Wingdings" panose="05000000000000000000" pitchFamily="2" charset="2"/>
            </a:endParaRP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Nhận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vòi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bơm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mới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vào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ca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bán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hàng</a:t>
            </a:r>
            <a:endParaRPr lang="en-US" altLang="vi-VN" sz="2000" b="0" dirty="0">
              <a:solidFill>
                <a:srgbClr val="333333"/>
              </a:solidFill>
              <a:sym typeface="Wingdings" panose="05000000000000000000" pitchFamily="2" charset="2"/>
            </a:endParaRP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Áp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cấu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hình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bể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,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vòi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bơm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thành</a:t>
            </a:r>
            <a:r>
              <a:rPr lang="en-US" altLang="vi-VN" sz="2000" b="0" dirty="0">
                <a:solidFill>
                  <a:srgbClr val="333333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000" b="0" dirty="0" err="1">
                <a:solidFill>
                  <a:srgbClr val="333333"/>
                </a:solidFill>
                <a:sym typeface="Wingdings" panose="05000000000000000000" pitchFamily="2" charset="2"/>
              </a:rPr>
              <a:t>công</a:t>
            </a:r>
            <a:endParaRPr lang="en-US" alt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957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C4B814B0-B025-488F-FD22-10CF0199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75782" cy="8636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chemeClr val="tx1"/>
                </a:solidFill>
              </a:rPr>
              <a:t> 4. Update Agas mới nhất khi có thông báo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85CB25-1435-0E7D-AC1E-C5014C58F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solidFill>
                <a:srgbClr val="33333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A84750-9A5E-7B0B-98C2-6C46A5F76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38" y="1349247"/>
            <a:ext cx="8490857" cy="322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13513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1C1D64AF-C377-EA4B-BF99-E29F723EDE0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933450" y="2895600"/>
            <a:ext cx="78867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vi-VN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2. </a:t>
            </a:r>
            <a:r>
              <a:rPr lang="en-US" altLang="en-US" dirty="0" err="1">
                <a:solidFill>
                  <a:schemeClr val="tx1"/>
                </a:solidFill>
              </a:rPr>
              <a:t>Chứng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từ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hạch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toán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tại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EGAS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rgbClr val="333333"/>
                </a:solidFill>
              </a:rPr>
              <a:t>Gán</a:t>
            </a:r>
            <a:r>
              <a:rPr lang="en-US" altLang="en-US" sz="2400" b="0" dirty="0">
                <a:solidFill>
                  <a:srgbClr val="333333"/>
                </a:solidFill>
              </a:rPr>
              <a:t> log: </a:t>
            </a: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Áp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dụng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với</a:t>
            </a:r>
            <a:r>
              <a:rPr lang="en-US" altLang="en-US" sz="2000" b="0" dirty="0">
                <a:solidFill>
                  <a:srgbClr val="333333"/>
                </a:solidFill>
              </a:rPr>
              <a:t> XDS, </a:t>
            </a:r>
            <a:r>
              <a:rPr lang="en-US" altLang="en-US" sz="2000" b="0" dirty="0" err="1">
                <a:solidFill>
                  <a:srgbClr val="333333"/>
                </a:solidFill>
              </a:rPr>
              <a:t>AGAS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ghi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nhận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được</a:t>
            </a:r>
            <a:r>
              <a:rPr lang="en-US" altLang="en-US" sz="2000" b="0" dirty="0">
                <a:solidFill>
                  <a:srgbClr val="333333"/>
                </a:solidFill>
              </a:rPr>
              <a:t> log</a:t>
            </a: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Tạo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chứng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từ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tại</a:t>
            </a:r>
            <a:r>
              <a:rPr lang="en-US" altLang="en-US" sz="2000" b="0" dirty="0">
                <a:solidFill>
                  <a:srgbClr val="333333"/>
                </a:solidFill>
              </a:rPr>
              <a:t> Client </a:t>
            </a:r>
            <a:r>
              <a:rPr lang="en-US" altLang="en-US" sz="2000" b="0" dirty="0" err="1">
                <a:solidFill>
                  <a:srgbClr val="333333"/>
                </a:solidFill>
              </a:rPr>
              <a:t>EGAS</a:t>
            </a:r>
            <a:r>
              <a:rPr lang="en-US" altLang="en-US" sz="2000" b="0" dirty="0">
                <a:solidFill>
                  <a:srgbClr val="333333"/>
                </a:solidFill>
              </a:rPr>
              <a:t>, </a:t>
            </a:r>
            <a:r>
              <a:rPr lang="en-US" altLang="en-US" sz="2000" b="0" dirty="0" err="1">
                <a:solidFill>
                  <a:srgbClr val="333333"/>
                </a:solidFill>
              </a:rPr>
              <a:t>không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bị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mất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kết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nối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EGAS</a:t>
            </a:r>
            <a:r>
              <a:rPr lang="en-US" altLang="en-US" sz="2000" b="0" dirty="0">
                <a:solidFill>
                  <a:srgbClr val="333333"/>
                </a:solidFill>
              </a:rPr>
              <a:t> - </a:t>
            </a:r>
            <a:r>
              <a:rPr lang="en-US" altLang="en-US" sz="2000" b="0" dirty="0" err="1">
                <a:solidFill>
                  <a:srgbClr val="333333"/>
                </a:solidFill>
              </a:rPr>
              <a:t>AGAS</a:t>
            </a:r>
            <a:endParaRPr lang="en-US" altLang="en-US" sz="20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rgbClr val="333333"/>
                </a:solidFill>
              </a:rPr>
              <a:t>Không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gán</a:t>
            </a:r>
            <a:r>
              <a:rPr lang="en-US" altLang="en-US" sz="2400" b="0" dirty="0">
                <a:solidFill>
                  <a:srgbClr val="333333"/>
                </a:solidFill>
              </a:rPr>
              <a:t> log: </a:t>
            </a: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HHK</a:t>
            </a:r>
            <a:endParaRPr lang="en-US" altLang="en-US" sz="20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>
                <a:solidFill>
                  <a:srgbClr val="333333"/>
                </a:solidFill>
              </a:rPr>
              <a:t>XDS </a:t>
            </a:r>
            <a:r>
              <a:rPr lang="en-US" altLang="en-US" sz="2000" b="0" dirty="0" err="1">
                <a:solidFill>
                  <a:srgbClr val="333333"/>
                </a:solidFill>
              </a:rPr>
              <a:t>không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có</a:t>
            </a:r>
            <a:r>
              <a:rPr lang="en-US" altLang="en-US" sz="2000" b="0" dirty="0">
                <a:solidFill>
                  <a:srgbClr val="333333"/>
                </a:solidFill>
              </a:rPr>
              <a:t>/ </a:t>
            </a:r>
            <a:r>
              <a:rPr lang="en-US" altLang="en-US" sz="2000" b="0" dirty="0" err="1">
                <a:solidFill>
                  <a:srgbClr val="333333"/>
                </a:solidFill>
              </a:rPr>
              <a:t>mất</a:t>
            </a:r>
            <a:r>
              <a:rPr lang="en-US" altLang="en-US" sz="2000" b="0" dirty="0">
                <a:solidFill>
                  <a:srgbClr val="333333"/>
                </a:solidFill>
              </a:rPr>
              <a:t> log/ </a:t>
            </a:r>
            <a:r>
              <a:rPr lang="en-US" altLang="en-US" sz="2000" b="0" dirty="0" err="1">
                <a:solidFill>
                  <a:srgbClr val="333333"/>
                </a:solidFill>
              </a:rPr>
              <a:t>mất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kết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nối</a:t>
            </a:r>
            <a:endParaRPr lang="en-US" altLang="en-US" sz="2000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None/>
              <a:defRPr/>
            </a:pPr>
            <a:endParaRPr lang="en-US" altLang="en-US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333333"/>
              </a:buClr>
              <a:buSzPct val="120000"/>
              <a:buFont typeface="Wingdings" panose="05000000000000000000" pitchFamily="2" charset="2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48B00"/>
              </a:buClr>
              <a:buSzPct val="120000"/>
              <a:buFont typeface="Wingdings" panose="05000000000000000000" pitchFamily="2" charset="2"/>
              <a:buNone/>
              <a:defRPr/>
            </a:pPr>
            <a:endParaRPr lang="en-US" altLang="vi-VN" sz="2400" b="0" i="1" dirty="0">
              <a:solidFill>
                <a:srgbClr val="333333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5737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2. </a:t>
            </a:r>
            <a:r>
              <a:rPr lang="en-US" altLang="en-US" dirty="0" err="1">
                <a:solidFill>
                  <a:schemeClr val="tx1"/>
                </a:solidFill>
              </a:rPr>
              <a:t>Chứng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từ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hạch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toán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tại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EGAS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6651"/>
            <a:ext cx="9144000" cy="546966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rgbClr val="333333"/>
                </a:solidFill>
              </a:rPr>
              <a:t>Một</a:t>
            </a:r>
            <a:r>
              <a:rPr lang="en-US" altLang="en-US" sz="2400" b="0" dirty="0">
                <a:solidFill>
                  <a:srgbClr val="333333"/>
                </a:solidFill>
              </a:rPr>
              <a:t> log </a:t>
            </a:r>
            <a:r>
              <a:rPr lang="en-US" altLang="en-US" sz="2400" b="0" dirty="0" err="1">
                <a:solidFill>
                  <a:srgbClr val="333333"/>
                </a:solidFill>
              </a:rPr>
              <a:t>được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gán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với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duy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nhất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một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hóa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đơn</a:t>
            </a:r>
            <a:r>
              <a:rPr lang="en-US" altLang="en-US" sz="2400" b="0" dirty="0">
                <a:solidFill>
                  <a:srgbClr val="333333"/>
                </a:solidFill>
              </a:rPr>
              <a:t>. </a:t>
            </a:r>
            <a:r>
              <a:rPr lang="en-US" altLang="en-US" sz="2400" b="0" dirty="0" err="1">
                <a:solidFill>
                  <a:srgbClr val="333333"/>
                </a:solidFill>
              </a:rPr>
              <a:t>Một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hóa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đơn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gán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nhiều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nhất</a:t>
            </a:r>
            <a:r>
              <a:rPr lang="en-US" altLang="en-US" sz="2400" b="0" dirty="0">
                <a:solidFill>
                  <a:srgbClr val="333333"/>
                </a:solidFill>
              </a:rPr>
              <a:t> 01 log. </a:t>
            </a:r>
          </a:p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err="1">
                <a:solidFill>
                  <a:srgbClr val="333333"/>
                </a:solidFill>
              </a:rPr>
              <a:t>Trường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hợp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hóa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đơn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được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gán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nhiều</a:t>
            </a:r>
            <a:r>
              <a:rPr lang="en-US" altLang="en-US" sz="2400" b="0" dirty="0">
                <a:solidFill>
                  <a:srgbClr val="333333"/>
                </a:solidFill>
              </a:rPr>
              <a:t> log </a:t>
            </a:r>
            <a:r>
              <a:rPr lang="en-US" altLang="en-US" sz="2400" b="0" dirty="0" err="1">
                <a:solidFill>
                  <a:srgbClr val="333333"/>
                </a:solidFill>
              </a:rPr>
              <a:t>NSD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cần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được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gán</a:t>
            </a:r>
            <a:r>
              <a:rPr lang="en-US" altLang="en-US" sz="2400" b="0" dirty="0">
                <a:solidFill>
                  <a:srgbClr val="333333"/>
                </a:solidFill>
              </a:rPr>
              <a:t> role </a:t>
            </a:r>
            <a:r>
              <a:rPr lang="en-US" altLang="en-US" sz="2400" b="0" dirty="0" err="1">
                <a:solidFill>
                  <a:srgbClr val="333333"/>
                </a:solidFill>
              </a:rPr>
              <a:t>quyền</a:t>
            </a:r>
            <a:r>
              <a:rPr lang="en-US" altLang="en-US" sz="2400" b="0" dirty="0">
                <a:solidFill>
                  <a:srgbClr val="333333"/>
                </a:solidFill>
              </a:rPr>
              <a:t> </a:t>
            </a:r>
            <a:r>
              <a:rPr lang="en-US" altLang="en-US" sz="2400" b="0" dirty="0" err="1">
                <a:solidFill>
                  <a:srgbClr val="333333"/>
                </a:solidFill>
              </a:rPr>
              <a:t>riêng</a:t>
            </a:r>
            <a:r>
              <a:rPr lang="en-US" altLang="en-US" sz="2400" b="0" dirty="0">
                <a:solidFill>
                  <a:srgbClr val="333333"/>
                </a:solidFill>
              </a:rPr>
              <a:t>. </a:t>
            </a:r>
          </a:p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400" b="0" dirty="0" err="1">
                <a:solidFill>
                  <a:srgbClr val="333333"/>
                </a:solidFill>
              </a:rPr>
              <a:t>Giá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trị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hạch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toán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theo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tổng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các</a:t>
            </a:r>
            <a:r>
              <a:rPr lang="en-US" sz="2400" b="0" dirty="0">
                <a:solidFill>
                  <a:srgbClr val="333333"/>
                </a:solidFill>
              </a:rPr>
              <a:t> log </a:t>
            </a:r>
            <a:r>
              <a:rPr lang="en-US" sz="2400" b="0" dirty="0" err="1">
                <a:solidFill>
                  <a:srgbClr val="333333"/>
                </a:solidFill>
              </a:rPr>
              <a:t>và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bao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gồm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tròn</a:t>
            </a:r>
            <a:r>
              <a:rPr lang="en-US" sz="2400" b="0" dirty="0">
                <a:solidFill>
                  <a:srgbClr val="333333"/>
                </a:solidFill>
              </a:rPr>
              <a:t> log, </a:t>
            </a:r>
            <a:r>
              <a:rPr lang="en-US" sz="2400" b="0" dirty="0" err="1">
                <a:solidFill>
                  <a:srgbClr val="333333"/>
                </a:solidFill>
              </a:rPr>
              <a:t>không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cho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sửa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lại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Lượng</a:t>
            </a:r>
            <a:r>
              <a:rPr lang="en-US" sz="2400" b="0" dirty="0">
                <a:solidFill>
                  <a:srgbClr val="333333"/>
                </a:solidFill>
              </a:rPr>
              <a:t>, Tiền</a:t>
            </a:r>
          </a:p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333333"/>
              </a:buClr>
              <a:buSzPct val="120000"/>
              <a:buFont typeface="Wingdings" panose="05000000000000000000" pitchFamily="2" charset="2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48B00"/>
              </a:buClr>
              <a:buSzPct val="120000"/>
              <a:buFont typeface="Wingdings" panose="05000000000000000000" pitchFamily="2" charset="2"/>
              <a:buNone/>
              <a:defRPr/>
            </a:pPr>
            <a:endParaRPr lang="en-US" altLang="vi-VN" sz="2400" b="0" i="1" dirty="0">
              <a:solidFill>
                <a:srgbClr val="333333"/>
              </a:solidFill>
            </a:endParaRPr>
          </a:p>
          <a:p>
            <a:pPr lvl="1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333333"/>
              </a:buClr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0780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4EB155CC-0CC8-913A-388E-1B23A5F8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7750" cy="863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2. </a:t>
            </a:r>
            <a:r>
              <a:rPr lang="en-US" altLang="en-US" dirty="0" err="1">
                <a:solidFill>
                  <a:schemeClr val="tx1"/>
                </a:solidFill>
              </a:rPr>
              <a:t>Chứng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từ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hạch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toán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tại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EGAS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61DF5F-0C62-D550-37E8-4A9A4CA2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9144000" cy="5572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400" b="0" dirty="0" err="1">
                <a:solidFill>
                  <a:srgbClr val="333333"/>
                </a:solidFill>
              </a:rPr>
              <a:t>Áp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dụng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gán</a:t>
            </a:r>
            <a:r>
              <a:rPr lang="en-US" sz="2400" b="0" dirty="0">
                <a:solidFill>
                  <a:srgbClr val="333333"/>
                </a:solidFill>
              </a:rPr>
              <a:t> Log </a:t>
            </a:r>
            <a:r>
              <a:rPr lang="en-US" sz="2400" b="0" dirty="0" err="1">
                <a:solidFill>
                  <a:srgbClr val="333333"/>
                </a:solidFill>
              </a:rPr>
              <a:t>với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các</a:t>
            </a:r>
            <a:r>
              <a:rPr lang="en-US" sz="2400" b="0" dirty="0">
                <a:solidFill>
                  <a:srgbClr val="333333"/>
                </a:solidFill>
              </a:rPr>
              <a:t> </a:t>
            </a:r>
            <a:r>
              <a:rPr lang="en-US" sz="2400" b="0" dirty="0" err="1">
                <a:solidFill>
                  <a:srgbClr val="333333"/>
                </a:solidFill>
              </a:rPr>
              <a:t>Tcode</a:t>
            </a:r>
            <a:r>
              <a:rPr lang="en-US" sz="2400" b="0" dirty="0">
                <a:solidFill>
                  <a:srgbClr val="333333"/>
                </a:solidFill>
              </a:rPr>
              <a:t>: </a:t>
            </a: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000" b="0" dirty="0" err="1">
                <a:solidFill>
                  <a:srgbClr val="333333"/>
                </a:solidFill>
              </a:rPr>
              <a:t>Hóa</a:t>
            </a:r>
            <a:r>
              <a:rPr lang="en-US" sz="2000" b="0" dirty="0">
                <a:solidFill>
                  <a:srgbClr val="333333"/>
                </a:solidFill>
              </a:rPr>
              <a:t> </a:t>
            </a:r>
            <a:r>
              <a:rPr lang="en-US" sz="2000" b="0" dirty="0" err="1">
                <a:solidFill>
                  <a:srgbClr val="333333"/>
                </a:solidFill>
              </a:rPr>
              <a:t>đơn</a:t>
            </a:r>
            <a:r>
              <a:rPr lang="en-US" sz="2000" b="0" dirty="0">
                <a:solidFill>
                  <a:srgbClr val="333333"/>
                </a:solidFill>
              </a:rPr>
              <a:t>: </a:t>
            </a:r>
            <a:r>
              <a:rPr lang="en-US" sz="2000" b="0" dirty="0" err="1">
                <a:solidFill>
                  <a:srgbClr val="333333"/>
                </a:solidFill>
              </a:rPr>
              <a:t>Hóa</a:t>
            </a:r>
            <a:r>
              <a:rPr lang="en-US" sz="2000" b="0" dirty="0">
                <a:solidFill>
                  <a:srgbClr val="333333"/>
                </a:solidFill>
              </a:rPr>
              <a:t> </a:t>
            </a:r>
            <a:r>
              <a:rPr lang="en-US" sz="2000" b="0" dirty="0" err="1">
                <a:solidFill>
                  <a:srgbClr val="333333"/>
                </a:solidFill>
              </a:rPr>
              <a:t>đơn</a:t>
            </a:r>
            <a:r>
              <a:rPr lang="en-US" sz="2000" b="0" dirty="0">
                <a:solidFill>
                  <a:srgbClr val="333333"/>
                </a:solidFill>
              </a:rPr>
              <a:t> </a:t>
            </a:r>
            <a:r>
              <a:rPr lang="en-US" sz="2000" b="0" dirty="0" err="1">
                <a:solidFill>
                  <a:srgbClr val="333333"/>
                </a:solidFill>
              </a:rPr>
              <a:t>ngay</a:t>
            </a:r>
            <a:r>
              <a:rPr lang="en-US" sz="2000" b="0" dirty="0">
                <a:solidFill>
                  <a:srgbClr val="333333"/>
                </a:solidFill>
              </a:rPr>
              <a:t> (401, 406, 416, 411)</a:t>
            </a: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PXK</a:t>
            </a:r>
            <a:r>
              <a:rPr lang="en-US" altLang="en-US" sz="2000" b="0" dirty="0">
                <a:solidFill>
                  <a:srgbClr val="333333"/>
                </a:solidFill>
              </a:rPr>
              <a:t>: </a:t>
            </a:r>
            <a:r>
              <a:rPr lang="en-US" altLang="en-US" sz="2000" b="0" dirty="0" err="1">
                <a:solidFill>
                  <a:srgbClr val="333333"/>
                </a:solidFill>
              </a:rPr>
              <a:t>E422</a:t>
            </a:r>
            <a:r>
              <a:rPr lang="en-US" altLang="en-US" sz="2000" b="0" dirty="0">
                <a:solidFill>
                  <a:srgbClr val="333333"/>
                </a:solidFill>
              </a:rPr>
              <a:t>, 432</a:t>
            </a: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Hóa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đơn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cuối</a:t>
            </a:r>
            <a:r>
              <a:rPr lang="en-US" altLang="en-US" sz="2000" b="0" dirty="0">
                <a:solidFill>
                  <a:srgbClr val="333333"/>
                </a:solidFill>
              </a:rPr>
              <a:t> ca: </a:t>
            </a:r>
            <a:r>
              <a:rPr lang="en-US" altLang="en-US" sz="2000" b="0" dirty="0">
                <a:solidFill>
                  <a:srgbClr val="FF0000"/>
                </a:solidFill>
              </a:rPr>
              <a:t>493</a:t>
            </a: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err="1">
                <a:solidFill>
                  <a:srgbClr val="333333"/>
                </a:solidFill>
              </a:rPr>
              <a:t>Chốt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cột</a:t>
            </a:r>
            <a:r>
              <a:rPr lang="en-US" altLang="en-US" sz="2000" b="0" dirty="0">
                <a:solidFill>
                  <a:srgbClr val="333333"/>
                </a:solidFill>
              </a:rPr>
              <a:t> </a:t>
            </a:r>
            <a:r>
              <a:rPr lang="en-US" altLang="en-US" sz="2000" b="0" dirty="0" err="1">
                <a:solidFill>
                  <a:srgbClr val="333333"/>
                </a:solidFill>
              </a:rPr>
              <a:t>bơm</a:t>
            </a:r>
            <a:r>
              <a:rPr lang="en-US" altLang="en-US" sz="2000" b="0" dirty="0">
                <a:solidFill>
                  <a:srgbClr val="333333"/>
                </a:solidFill>
              </a:rPr>
              <a:t>: </a:t>
            </a:r>
            <a:r>
              <a:rPr lang="en-US" altLang="en-US" sz="2000" b="0" dirty="0" err="1">
                <a:solidFill>
                  <a:srgbClr val="333333"/>
                </a:solidFill>
              </a:rPr>
              <a:t>WS3</a:t>
            </a:r>
            <a:endParaRPr lang="en-US" altLang="en-US" sz="20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333333"/>
              </a:buClr>
              <a:buSzPct val="120000"/>
              <a:buFont typeface="Wingdings" panose="05000000000000000000" pitchFamily="2" charset="2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marL="568325" lvl="2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3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endParaRPr lang="en-US" altLang="vi-VN" sz="2400" b="0" dirty="0">
              <a:solidFill>
                <a:srgbClr val="333333"/>
              </a:solidFill>
            </a:endParaRPr>
          </a:p>
          <a:p>
            <a:pPr lvl="2" eaLnBrk="1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48B00"/>
              </a:buClr>
              <a:buSzPct val="120000"/>
              <a:buFont typeface="Wingdings" panose="05000000000000000000" pitchFamily="2" charset="2"/>
              <a:buNone/>
              <a:defRPr/>
            </a:pPr>
            <a:endParaRPr lang="en-US" altLang="vi-VN" sz="2400" b="0" i="1" dirty="0">
              <a:solidFill>
                <a:srgbClr val="333333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2959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27E9E33-87D5-E61A-A164-878A78CD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85050" cy="863600"/>
          </a:xfrm>
        </p:spPr>
        <p:txBody>
          <a:bodyPr/>
          <a:lstStyle/>
          <a:p>
            <a:pPr eaLnBrk="1" hangingPunct="1"/>
            <a:r>
              <a:rPr lang="en-US" altLang="vi-VN">
                <a:solidFill>
                  <a:schemeClr val="tx1"/>
                </a:solidFill>
              </a:rPr>
              <a:t>  NỘI DUNG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575C-9B9B-7919-8DED-32EF687769E5}"/>
              </a:ext>
            </a:extLst>
          </p:cNvPr>
          <p:cNvSpPr txBox="1">
            <a:spLocks/>
          </p:cNvSpPr>
          <p:nvPr/>
        </p:nvSpPr>
        <p:spPr bwMode="auto">
          <a:xfrm>
            <a:off x="387275" y="863600"/>
            <a:ext cx="8756725" cy="45489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indent="-571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71513" indent="-290513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69963" indent="-4016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68463" indent="-34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457200" lvl="2" indent="0" eaLnBrk="1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r>
              <a:rPr lang="en-US" altLang="vi-VN" sz="2400" dirty="0">
                <a:solidFill>
                  <a:srgbClr val="333333"/>
                </a:solidFill>
              </a:rPr>
              <a:t>II. </a:t>
            </a:r>
            <a:r>
              <a:rPr lang="en-US" altLang="vi-VN" sz="2400" dirty="0" err="1">
                <a:solidFill>
                  <a:srgbClr val="333333"/>
                </a:solidFill>
              </a:rPr>
              <a:t>Thiết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lập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tham</a:t>
            </a:r>
            <a:r>
              <a:rPr lang="en-US" altLang="vi-VN" sz="2400" dirty="0">
                <a:solidFill>
                  <a:srgbClr val="333333"/>
                </a:solidFill>
              </a:rPr>
              <a:t> </a:t>
            </a:r>
            <a:r>
              <a:rPr lang="en-US" altLang="vi-VN" sz="2400" dirty="0" err="1">
                <a:solidFill>
                  <a:srgbClr val="333333"/>
                </a:solidFill>
              </a:rPr>
              <a:t>số</a:t>
            </a:r>
            <a:endParaRPr lang="en-US" altLang="vi-VN" sz="2400" dirty="0">
              <a:solidFill>
                <a:srgbClr val="333333"/>
              </a:solidFill>
            </a:endParaRPr>
          </a:p>
          <a:p>
            <a:pPr marL="914400" lvl="2" indent="-457200" eaLnBrk="1" hangingPunct="1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  <a:buSzPct val="120000"/>
              <a:buNone/>
              <a:defRPr/>
            </a:pPr>
            <a:r>
              <a:rPr lang="en-US" altLang="vi-VN" b="0" dirty="0">
                <a:solidFill>
                  <a:schemeClr val="tx1"/>
                </a:solidFill>
              </a:rPr>
              <a:t>	</a:t>
            </a:r>
            <a:r>
              <a:rPr lang="en-US" altLang="vi-VN" sz="2400" b="0" dirty="0">
                <a:solidFill>
                  <a:schemeClr val="tx1"/>
                </a:solidFill>
              </a:rPr>
              <a:t>1. CHXD </a:t>
            </a:r>
            <a:r>
              <a:rPr lang="en-US" altLang="vi-VN" sz="2400" b="0" dirty="0" err="1">
                <a:solidFill>
                  <a:schemeClr val="tx1"/>
                </a:solidFill>
              </a:rPr>
              <a:t>sử</a:t>
            </a:r>
            <a:r>
              <a:rPr lang="en-US" altLang="vi-VN" sz="2400" b="0" dirty="0">
                <a:solidFill>
                  <a:schemeClr val="tx1"/>
                </a:solidFill>
              </a:rPr>
              <a:t> </a:t>
            </a:r>
            <a:r>
              <a:rPr lang="en-US" altLang="vi-VN" sz="2400" b="0" dirty="0" err="1">
                <a:solidFill>
                  <a:schemeClr val="tx1"/>
                </a:solidFill>
              </a:rPr>
              <a:t>dụng</a:t>
            </a:r>
            <a:r>
              <a:rPr lang="en-US" altLang="vi-VN" sz="2400" b="0" dirty="0">
                <a:solidFill>
                  <a:schemeClr val="tx1"/>
                </a:solidFill>
              </a:rPr>
              <a:t> </a:t>
            </a:r>
            <a:r>
              <a:rPr lang="en-US" altLang="vi-VN" sz="2400" b="0" dirty="0" err="1">
                <a:solidFill>
                  <a:schemeClr val="tx1"/>
                </a:solidFill>
              </a:rPr>
              <a:t>nghiệp</a:t>
            </a:r>
            <a:r>
              <a:rPr lang="en-US" altLang="vi-VN" sz="2400" b="0" dirty="0">
                <a:solidFill>
                  <a:schemeClr val="tx1"/>
                </a:solidFill>
              </a:rPr>
              <a:t> </a:t>
            </a:r>
            <a:r>
              <a:rPr lang="en-US" altLang="vi-VN" sz="2400" b="0" dirty="0" err="1">
                <a:solidFill>
                  <a:schemeClr val="tx1"/>
                </a:solidFill>
              </a:rPr>
              <a:t>vụ</a:t>
            </a:r>
            <a:r>
              <a:rPr lang="en-US" altLang="vi-VN" sz="2400" b="0" dirty="0">
                <a:solidFill>
                  <a:schemeClr val="tx1"/>
                </a:solidFill>
              </a:rPr>
              <a:t> </a:t>
            </a:r>
            <a:r>
              <a:rPr lang="en-US" altLang="vi-VN" sz="2400" b="0" dirty="0" err="1">
                <a:solidFill>
                  <a:schemeClr val="tx1"/>
                </a:solidFill>
              </a:rPr>
              <a:t>gán</a:t>
            </a:r>
            <a:r>
              <a:rPr lang="en-US" altLang="vi-VN" sz="2400" b="0" dirty="0">
                <a:solidFill>
                  <a:schemeClr val="tx1"/>
                </a:solidFill>
              </a:rPr>
              <a:t> Log </a:t>
            </a:r>
            <a:r>
              <a:rPr lang="en-US" altLang="vi-VN" sz="2400" b="0" dirty="0" err="1">
                <a:solidFill>
                  <a:schemeClr val="tx1"/>
                </a:solidFill>
              </a:rPr>
              <a:t>bơm</a:t>
            </a:r>
            <a:endParaRPr lang="en-US" altLang="vi-VN" sz="2400" b="0" dirty="0">
              <a:solidFill>
                <a:schemeClr val="tx1"/>
              </a:solidFill>
            </a:endParaRPr>
          </a:p>
          <a:p>
            <a:pPr marL="914400" lvl="2" indent="-457200" eaLnBrk="1" hangingPunct="1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  <a:buSzPct val="120000"/>
              <a:buNone/>
              <a:defRPr/>
            </a:pPr>
            <a:r>
              <a:rPr lang="en-US" altLang="vi-VN" sz="2400" b="0" dirty="0">
                <a:solidFill>
                  <a:schemeClr val="tx1"/>
                </a:solidFill>
              </a:rPr>
              <a:t>	2. </a:t>
            </a:r>
            <a:r>
              <a:rPr lang="en-US" altLang="vi-VN" sz="2400" b="0" dirty="0" err="1">
                <a:solidFill>
                  <a:schemeClr val="tx1"/>
                </a:solidFill>
              </a:rPr>
              <a:t>Thời</a:t>
            </a:r>
            <a:r>
              <a:rPr lang="en-US" altLang="vi-VN" sz="2400" b="0" dirty="0">
                <a:solidFill>
                  <a:schemeClr val="tx1"/>
                </a:solidFill>
              </a:rPr>
              <a:t> </a:t>
            </a:r>
            <a:r>
              <a:rPr lang="en-US" altLang="vi-VN" sz="2400" b="0" dirty="0" err="1">
                <a:solidFill>
                  <a:schemeClr val="tx1"/>
                </a:solidFill>
              </a:rPr>
              <a:t>gian</a:t>
            </a:r>
            <a:r>
              <a:rPr lang="en-US" altLang="vi-VN" sz="2400" b="0" dirty="0">
                <a:solidFill>
                  <a:schemeClr val="tx1"/>
                </a:solidFill>
              </a:rPr>
              <a:t> </a:t>
            </a:r>
            <a:r>
              <a:rPr lang="en-US" altLang="vi-VN" sz="2400" b="0" dirty="0" err="1">
                <a:solidFill>
                  <a:schemeClr val="tx1"/>
                </a:solidFill>
              </a:rPr>
              <a:t>gán</a:t>
            </a:r>
            <a:r>
              <a:rPr lang="en-US" altLang="vi-VN" sz="2400" b="0" dirty="0">
                <a:solidFill>
                  <a:schemeClr val="tx1"/>
                </a:solidFill>
              </a:rPr>
              <a:t> Log </a:t>
            </a:r>
            <a:r>
              <a:rPr lang="en-US" altLang="vi-VN" sz="2400" b="0" dirty="0" err="1">
                <a:solidFill>
                  <a:schemeClr val="tx1"/>
                </a:solidFill>
              </a:rPr>
              <a:t>bơm</a:t>
            </a:r>
            <a:r>
              <a:rPr lang="en-US" altLang="vi-VN" sz="2400" b="0" dirty="0">
                <a:solidFill>
                  <a:schemeClr val="tx1"/>
                </a:solidFill>
              </a:rPr>
              <a:t> (</a:t>
            </a:r>
            <a:r>
              <a:rPr lang="en-US" altLang="en-US" sz="2400" b="0" dirty="0" err="1">
                <a:solidFill>
                  <a:schemeClr val="tx1"/>
                </a:solidFill>
              </a:rPr>
              <a:t>TimeLogLock</a:t>
            </a:r>
            <a:r>
              <a:rPr lang="en-US" altLang="en-US" sz="2400" b="0" dirty="0">
                <a:solidFill>
                  <a:schemeClr val="tx1"/>
                </a:solidFill>
              </a:rPr>
              <a:t>)</a:t>
            </a:r>
          </a:p>
          <a:p>
            <a:pPr marL="914400" lvl="2" indent="-457200" eaLnBrk="1" hangingPunct="1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  <a:buSzPct val="120000"/>
              <a:buNone/>
              <a:defRPr/>
            </a:pPr>
            <a:r>
              <a:rPr lang="en-US" altLang="en-US" sz="2400" b="0" dirty="0">
                <a:solidFill>
                  <a:schemeClr val="tx1"/>
                </a:solidFill>
              </a:rPr>
              <a:t>	3. </a:t>
            </a:r>
            <a:r>
              <a:rPr lang="en-US" altLang="en-US" sz="2400" b="0" dirty="0" err="1">
                <a:solidFill>
                  <a:schemeClr val="tx1"/>
                </a:solidFill>
              </a:rPr>
              <a:t>Số</a:t>
            </a:r>
            <a:r>
              <a:rPr lang="en-US" altLang="en-US" sz="2400" b="0" dirty="0">
                <a:solidFill>
                  <a:schemeClr val="tx1"/>
                </a:solidFill>
              </a:rPr>
              <a:t> </a:t>
            </a:r>
            <a:r>
              <a:rPr lang="en-US" altLang="en-US" sz="2400" b="0" dirty="0" err="1">
                <a:solidFill>
                  <a:schemeClr val="tx1"/>
                </a:solidFill>
              </a:rPr>
              <a:t>lượng</a:t>
            </a:r>
            <a:r>
              <a:rPr lang="en-US" altLang="en-US" sz="2400" b="0" dirty="0">
                <a:solidFill>
                  <a:schemeClr val="tx1"/>
                </a:solidFill>
              </a:rPr>
              <a:t> Log </a:t>
            </a:r>
            <a:r>
              <a:rPr lang="en-US" altLang="en-US" sz="2400" b="0" dirty="0" err="1">
                <a:solidFill>
                  <a:schemeClr val="tx1"/>
                </a:solidFill>
              </a:rPr>
              <a:t>bơm</a:t>
            </a:r>
            <a:r>
              <a:rPr lang="en-US" altLang="en-US" sz="2400" b="0" dirty="0">
                <a:solidFill>
                  <a:schemeClr val="tx1"/>
                </a:solidFill>
              </a:rPr>
              <a:t> </a:t>
            </a:r>
            <a:r>
              <a:rPr lang="en-US" altLang="en-US" sz="2400" b="0" dirty="0" err="1">
                <a:solidFill>
                  <a:schemeClr val="tx1"/>
                </a:solidFill>
              </a:rPr>
              <a:t>hiển</a:t>
            </a:r>
            <a:r>
              <a:rPr lang="en-US" altLang="en-US" sz="2400" b="0" dirty="0">
                <a:solidFill>
                  <a:schemeClr val="tx1"/>
                </a:solidFill>
              </a:rPr>
              <a:t> thị (</a:t>
            </a:r>
            <a:r>
              <a:rPr lang="en-US" altLang="en-US" sz="2400" b="0" dirty="0" err="1">
                <a:solidFill>
                  <a:schemeClr val="tx1"/>
                </a:solidFill>
              </a:rPr>
              <a:t>MaxUnitLog</a:t>
            </a:r>
            <a:r>
              <a:rPr lang="en-US" altLang="en-US" sz="2400" b="0" dirty="0">
                <a:solidFill>
                  <a:schemeClr val="tx1"/>
                </a:solidFill>
              </a:rPr>
              <a:t>)</a:t>
            </a:r>
          </a:p>
          <a:p>
            <a:pPr marL="914400" lvl="2" indent="-457200" eaLnBrk="1" hangingPunct="1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  <a:buSzPct val="120000"/>
              <a:buNone/>
              <a:defRPr/>
            </a:pPr>
            <a:r>
              <a:rPr lang="en-US" altLang="en-US" sz="2400" b="0" dirty="0">
                <a:solidFill>
                  <a:schemeClr val="tx1"/>
                </a:solidFill>
              </a:rPr>
              <a:t>	</a:t>
            </a:r>
            <a:endParaRPr lang="en-US" altLang="vi-VN" sz="2400" b="0" dirty="0">
              <a:solidFill>
                <a:schemeClr val="tx1"/>
              </a:solidFill>
            </a:endParaRPr>
          </a:p>
          <a:p>
            <a:pPr marL="914400" lvl="2" indent="-457200" eaLnBrk="1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SzPct val="120000"/>
              <a:buFont typeface="Arial" panose="020B0604020202020204" pitchFamily="34" charset="0"/>
              <a:buNone/>
              <a:defRPr/>
            </a:pPr>
            <a:endParaRPr lang="en-US" altLang="vi-VN" b="0" dirty="0">
              <a:solidFill>
                <a:srgbClr val="333333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rgbClr val="333333"/>
              </a:buClr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6132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bbbb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bbb" id="{9971EB8B-5D78-4171-A5C4-29239A33A0C8}" vid="{1AE24E0B-2569-47EE-9313-C280E0AC73D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aaa">
  <a:themeElements>
    <a:clrScheme name="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CE902C"/>
      </a:accent1>
      <a:accent2>
        <a:srgbClr val="4D4D4D"/>
      </a:accent2>
      <a:accent3>
        <a:srgbClr val="FFFFFF"/>
      </a:accent3>
      <a:accent4>
        <a:srgbClr val="000000"/>
      </a:accent4>
      <a:accent5>
        <a:srgbClr val="E3C6AC"/>
      </a:accent5>
      <a:accent6>
        <a:srgbClr val="454545"/>
      </a:accent6>
      <a:hlink>
        <a:srgbClr val="273C83"/>
      </a:hlink>
      <a:folHlink>
        <a:srgbClr val="777777"/>
      </a:folHlink>
    </a:clrScheme>
    <a:fontScheme name="Corporate200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48B00"/>
          </a:buClr>
          <a:buSzTx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48B00"/>
          </a:buClr>
          <a:buSzTx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20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20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aaa" id="{D7B745CD-FF5B-4318-9076-FBC2C2684AFB}" vid="{9DC865F1-6DEF-4D34-A066-05180B7FFE65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bbbb</Template>
  <TotalTime>16532</TotalTime>
  <Pages>49</Pages>
  <Words>2826</Words>
  <Application>Microsoft Office PowerPoint</Application>
  <PresentationFormat>On-screen Show (4:3)</PresentationFormat>
  <Paragraphs>427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Arial</vt:lpstr>
      <vt:lpstr>Arial Black</vt:lpstr>
      <vt:lpstr>Arial Unicode MS</vt:lpstr>
      <vt:lpstr>Calibri Light</vt:lpstr>
      <vt:lpstr>Courier New</vt:lpstr>
      <vt:lpstr>Times New Roman</vt:lpstr>
      <vt:lpstr>Wingdings</vt:lpstr>
      <vt:lpstr>bbbb</vt:lpstr>
      <vt:lpstr>Custom Design</vt:lpstr>
      <vt:lpstr>aaaa</vt:lpstr>
      <vt:lpstr>1_Custom Design</vt:lpstr>
      <vt:lpstr> VIẾT HÓA ĐƠN THEO LOG VÒI BƠM PHẦN MỀM QUẢN LÝ BÁN LẺ XĂNG DẦU – EGAS </vt:lpstr>
      <vt:lpstr>  NỘI DUNG</vt:lpstr>
      <vt:lpstr>  NỘI DUNG</vt:lpstr>
      <vt:lpstr> 0. Một số quy ước</vt:lpstr>
      <vt:lpstr> 1. Log bơm</vt:lpstr>
      <vt:lpstr> 2. Chứng từ hạch toán tại EGAS</vt:lpstr>
      <vt:lpstr> 2. Chứng từ hạch toán tại EGAS</vt:lpstr>
      <vt:lpstr> 2. Chứng từ hạch toán tại EGAS</vt:lpstr>
      <vt:lpstr>  NỘI DUNG</vt:lpstr>
      <vt:lpstr> 1. CHXD gán Log bơm</vt:lpstr>
      <vt:lpstr> 2. Thời gian gán Log bơm</vt:lpstr>
      <vt:lpstr> 2. Số lượng Log bơm hiển thị</vt:lpstr>
      <vt:lpstr>  NỘI DUNG</vt:lpstr>
      <vt:lpstr> 1. Áp ca bán hàng cho Log bơm</vt:lpstr>
      <vt:lpstr> 1. Áp ca bán hàng cho vòi bơm</vt:lpstr>
      <vt:lpstr> 1. Áp ca bán hàng cho vòi bơm</vt:lpstr>
      <vt:lpstr> 1. Áp ca bán hàng cho vòi bơm</vt:lpstr>
      <vt:lpstr> 1. Áp ca bán hàng cho vòi bơm</vt:lpstr>
      <vt:lpstr> 1. Áp ca bán hàng cho log bơm</vt:lpstr>
      <vt:lpstr> 2. Chứng từ gán log bơm</vt:lpstr>
      <vt:lpstr> 2. Chứng từ gán log bơm</vt:lpstr>
      <vt:lpstr> 2. Chứng từ gán log bơm</vt:lpstr>
      <vt:lpstr> 2. Chứng từ gán log bơm - Tcode</vt:lpstr>
      <vt:lpstr> 2. Chứng từ gán log bơm - Tcode</vt:lpstr>
      <vt:lpstr> 2. Chứng từ gán log bơm - Tcode</vt:lpstr>
      <vt:lpstr> 2. Chứng từ gán log bơm - Tcode</vt:lpstr>
      <vt:lpstr> 2. Chứng từ gán log bơm - Tcode</vt:lpstr>
      <vt:lpstr> 2. Chứng từ gán log bơm - Tcode</vt:lpstr>
      <vt:lpstr> 2. Chứng từ gán log bơm - Tcode</vt:lpstr>
      <vt:lpstr> 2. Chứng từ gán log bơm - Tab Log bơm</vt:lpstr>
      <vt:lpstr> 2. Chứng từ gán log bơm - Tab Log bơm</vt:lpstr>
      <vt:lpstr> 2. Chứng từ gán log bơm</vt:lpstr>
      <vt:lpstr> 3. Phân loại Log bơm</vt:lpstr>
      <vt:lpstr> 3. Phân loại Log bơm</vt:lpstr>
      <vt:lpstr> 3. Phân loại Log bơm</vt:lpstr>
      <vt:lpstr> 3. Hủy phân loại Log bơm</vt:lpstr>
      <vt:lpstr> 4. Chứng từ chốt vòi bơm</vt:lpstr>
      <vt:lpstr> 4. Chứng từ chốt vòi bơm</vt:lpstr>
      <vt:lpstr> 5. Người mua không lấy hóa đơn</vt:lpstr>
      <vt:lpstr> 5. Người mua không lấy hóa đơn</vt:lpstr>
      <vt:lpstr> 5. Người mua không lấy hóa đơn</vt:lpstr>
      <vt:lpstr> 5. Người mua không lấy hóa đơn</vt:lpstr>
      <vt:lpstr>  NỘI DUNG</vt:lpstr>
      <vt:lpstr> 1. Quy trình ca bán hàng</vt:lpstr>
      <vt:lpstr> 1. Quy trình ca bán hàng</vt:lpstr>
      <vt:lpstr> 1. Quy trình ca bán hàng</vt:lpstr>
      <vt:lpstr> 1. Quy trình ca bán hàng</vt:lpstr>
      <vt:lpstr> 1. Quy trình ca bán hàng</vt:lpstr>
      <vt:lpstr> 2. Báo cáo</vt:lpstr>
      <vt:lpstr> 3. Xử lý sự cố trong ca</vt:lpstr>
      <vt:lpstr> 3. Xử lý sự cố trong ca</vt:lpstr>
      <vt:lpstr> 3. Xử lý sự cố trong ca</vt:lpstr>
      <vt:lpstr> 3. Xử lý sự cố trong ca</vt:lpstr>
      <vt:lpstr> 3. Xử lý sự cố trong ca</vt:lpstr>
      <vt:lpstr> 4. Update Agas mới nhất khi có thông báo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PowerPoint Template</dc:subject>
  <dc:creator>piacom</dc:creator>
  <cp:lastModifiedBy>Anh, Pham Chi (PIACOM)</cp:lastModifiedBy>
  <cp:revision>2062</cp:revision>
  <cp:lastPrinted>2023-03-13T01:47:32Z</cp:lastPrinted>
  <dcterms:created xsi:type="dcterms:W3CDTF">2014-10-07T02:30:13Z</dcterms:created>
  <dcterms:modified xsi:type="dcterms:W3CDTF">2023-12-27T07:17:30Z</dcterms:modified>
</cp:coreProperties>
</file>